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85" r:id="rId5"/>
    <p:sldId id="261" r:id="rId6"/>
    <p:sldId id="267" r:id="rId7"/>
    <p:sldId id="295" r:id="rId8"/>
    <p:sldId id="290" r:id="rId9"/>
    <p:sldId id="262" r:id="rId10"/>
    <p:sldId id="283" r:id="rId11"/>
    <p:sldId id="263" r:id="rId12"/>
    <p:sldId id="287" r:id="rId13"/>
    <p:sldId id="264" r:id="rId14"/>
    <p:sldId id="291" r:id="rId15"/>
    <p:sldId id="292" r:id="rId16"/>
    <p:sldId id="293" r:id="rId17"/>
    <p:sldId id="289" r:id="rId18"/>
    <p:sldId id="294" r:id="rId19"/>
    <p:sldId id="282" r:id="rId20"/>
    <p:sldId id="296" r:id="rId21"/>
    <p:sldId id="286" r:id="rId22"/>
  </p:sldIdLst>
  <p:sldSz cx="18288000" cy="10287000"/>
  <p:notesSz cx="6858000" cy="9144000"/>
  <p:embeddedFontLst>
    <p:embeddedFont>
      <p:font typeface="맑은 고딕" panose="020B0503020000020004" pitchFamily="50" charset="-127"/>
      <p:regular r:id="rId24"/>
      <p:bold r:id="rId25"/>
    </p:embeddedFont>
    <p:embeddedFont>
      <p:font typeface="Calibri" panose="020F050202020403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99"/>
    <a:srgbClr val="CEE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696" autoAdjust="0"/>
    <p:restoredTop sz="96242" autoAdjust="0"/>
  </p:normalViewPr>
  <p:slideViewPr>
    <p:cSldViewPr>
      <p:cViewPr>
        <p:scale>
          <a:sx n="54" d="100"/>
          <a:sy n="54" d="100"/>
        </p:scale>
        <p:origin x="-1842" y="-72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83DB66-02AB-43DD-A74F-E80CB35DBCE1}" type="datetimeFigureOut">
              <a:rPr lang="ko-KR" altLang="en-US" smtClean="0"/>
              <a:t>2025-12-02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9617DE-1A78-4A01-A03B-7A7D2353BAD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49933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617DE-1A78-4A01-A03B-7A7D2353BAD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60566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ED321FF8-CBB2-B980-3FA9-13201B6BF8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="" xmlns:a16="http://schemas.microsoft.com/office/drawing/2014/main" id="{956CFF7A-C089-E0AE-B3E0-93F10F46BE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="" xmlns:a16="http://schemas.microsoft.com/office/drawing/2014/main" id="{C5C96BD9-6F00-A4F7-82F3-34AE82C6D7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F60498C1-3631-4AFD-F1ED-1F2E456D89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617DE-1A78-4A01-A03B-7A7D2353BAD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867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02D3C9D-DDAB-004E-9511-39AB71ED65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="" xmlns:a16="http://schemas.microsoft.com/office/drawing/2014/main" id="{AC0D8246-7740-2495-30D7-A4D2D52550B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="" xmlns:a16="http://schemas.microsoft.com/office/drawing/2014/main" id="{615AA6F9-B46E-C3FE-7A91-A5CB755CC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52B0ED69-8E7A-D151-5A7E-582F64DF7D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617DE-1A78-4A01-A03B-7A7D2353BAD9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4440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04D95B51-5616-04C4-DC95-709A98F573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="" xmlns:a16="http://schemas.microsoft.com/office/drawing/2014/main" id="{5DE8E727-B3B8-20AD-5032-5F9D569941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="" xmlns:a16="http://schemas.microsoft.com/office/drawing/2014/main" id="{EF32FFC0-0EB3-11D3-9A86-3E3203B618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67754598-1DF6-0623-E5E9-6356298FAA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617DE-1A78-4A01-A03B-7A7D2353BAD9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23266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617DE-1A78-4A01-A03B-7A7D2353BAD9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27778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617DE-1A78-4A01-A03B-7A7D2353BAD9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4764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1AFB324-C81B-EC10-E42C-E5F2A12417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="" xmlns:a16="http://schemas.microsoft.com/office/drawing/2014/main" id="{49D72B44-EC33-053D-7A0D-ED18EB078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="" xmlns:a16="http://schemas.microsoft.com/office/drawing/2014/main" id="{385051CB-1CD7-5282-EC96-06E32D32D2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A00104DC-DA33-4D5E-42FE-FD85E86A5D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617DE-1A78-4A01-A03B-7A7D2353BAD9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6420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ED3C923-36D8-0231-D80A-783EB2F88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="" xmlns:a16="http://schemas.microsoft.com/office/drawing/2014/main" id="{16C6B89E-1C6D-C22E-37F7-4FA5627A27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="" xmlns:a16="http://schemas.microsoft.com/office/drawing/2014/main" id="{B074D9B7-E3D7-C12F-A31D-7863E40376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88EE373F-A5E3-6B4D-8E6B-38A1CD0B50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617DE-1A78-4A01-A03B-7A7D2353BAD9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859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63D8648-E9B4-D4E9-1F25-DACFE7F558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="" xmlns:a16="http://schemas.microsoft.com/office/drawing/2014/main" id="{591B2402-D93E-7E59-BB18-4D67E622C1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="" xmlns:a16="http://schemas.microsoft.com/office/drawing/2014/main" id="{7F6D6527-112B-45AE-0088-AFC16746EF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2D14C765-8D3E-808A-D810-B942498F62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617DE-1A78-4A01-A03B-7A7D2353BAD9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71193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617DE-1A78-4A01-A03B-7A7D2353BAD9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4975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9617DE-1A78-4A01-A03B-7A7D2353BAD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01047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CFF99">
            <a:alpha val="29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12/2/2025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4" y="571500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30918" y="4332828"/>
            <a:ext cx="11226161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10445" dirty="0">
                <a:solidFill>
                  <a:srgbClr val="3087BB"/>
                </a:solidFill>
                <a:latin typeface="+mn-ea"/>
                <a:cs typeface="210 밀레니얼"/>
                <a:sym typeface="210 밀레니얼"/>
              </a:rPr>
              <a:t>자동차 와이퍼</a:t>
            </a:r>
            <a:endParaRPr lang="en-US" sz="10445" dirty="0">
              <a:solidFill>
                <a:srgbClr val="3087BB"/>
              </a:solidFill>
              <a:latin typeface="+mn-ea"/>
              <a:cs typeface="210 밀레니얼"/>
              <a:sym typeface="210 밀레니얼"/>
            </a:endParaRPr>
          </a:p>
        </p:txBody>
      </p:sp>
      <p:sp>
        <p:nvSpPr>
          <p:cNvPr id="8" name="AutoShape 8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7543800" y="8495084"/>
            <a:ext cx="900577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ko-KR" altLang="en-US" sz="2199" b="1" dirty="0" err="1">
                <a:solidFill>
                  <a:srgbClr val="3087BB"/>
                </a:solidFill>
                <a:latin typeface="+mn-ea"/>
                <a:cs typeface="210 디딤고딕 Light"/>
                <a:sym typeface="210 디딤고딕 Light"/>
              </a:rPr>
              <a:t>이두현</a:t>
            </a:r>
            <a:endParaRPr lang="en-US" sz="2199" b="1" dirty="0">
              <a:solidFill>
                <a:srgbClr val="3087BB"/>
              </a:solidFill>
              <a:latin typeface="+mn-ea"/>
              <a:cs typeface="210 디딤고딕 Light"/>
              <a:sym typeface="210 디딤고딕 Light"/>
            </a:endParaRPr>
          </a:p>
        </p:txBody>
      </p:sp>
      <p:sp>
        <p:nvSpPr>
          <p:cNvPr id="12" name="AutoShape 12"/>
          <p:cNvSpPr/>
          <p:nvPr/>
        </p:nvSpPr>
        <p:spPr>
          <a:xfrm>
            <a:off x="9254003" y="8585317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b="1">
              <a:latin typeface="+mn-ea"/>
            </a:endParaRPr>
          </a:p>
        </p:txBody>
      </p:sp>
      <p:sp>
        <p:nvSpPr>
          <p:cNvPr id="14" name="TextBox 14"/>
          <p:cNvSpPr txBox="1"/>
          <p:nvPr/>
        </p:nvSpPr>
        <p:spPr>
          <a:xfrm>
            <a:off x="9906000" y="8495084"/>
            <a:ext cx="882175" cy="3975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079"/>
              </a:lnSpc>
              <a:spcBef>
                <a:spcPct val="0"/>
              </a:spcBef>
            </a:pPr>
            <a:r>
              <a:rPr lang="ko-KR" altLang="en-US" sz="2199" b="1" dirty="0" err="1">
                <a:solidFill>
                  <a:srgbClr val="3087BB"/>
                </a:solidFill>
                <a:latin typeface="+mn-ea"/>
                <a:cs typeface="210 디딤고딕 Light"/>
                <a:sym typeface="210 디딤고딕 Light"/>
              </a:rPr>
              <a:t>이환중</a:t>
            </a:r>
            <a:endParaRPr lang="en-US" sz="2199" b="1" dirty="0">
              <a:solidFill>
                <a:srgbClr val="3087BB"/>
              </a:solidFill>
              <a:latin typeface="+mn-ea"/>
              <a:cs typeface="210 디딤고딕 Light"/>
              <a:sym typeface="210 디딤고딕 Light"/>
            </a:endParaRPr>
          </a:p>
        </p:txBody>
      </p:sp>
      <p:sp>
        <p:nvSpPr>
          <p:cNvPr id="15" name="AutoShape 15"/>
          <p:cNvSpPr/>
          <p:nvPr/>
        </p:nvSpPr>
        <p:spPr>
          <a:xfrm>
            <a:off x="6858000" y="8585317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b="1">
              <a:latin typeface="+mn-ea"/>
            </a:endParaRPr>
          </a:p>
        </p:txBody>
      </p:sp>
      <p:sp>
        <p:nvSpPr>
          <p:cNvPr id="17" name="AutoShape 12">
            <a:extLst>
              <a:ext uri="{FF2B5EF4-FFF2-40B4-BE49-F238E27FC236}">
                <a16:creationId xmlns="" xmlns:a16="http://schemas.microsoft.com/office/drawing/2014/main" id="{01EC865B-A5F0-ADB0-80AA-853AAC728D8C}"/>
              </a:ext>
            </a:extLst>
          </p:cNvPr>
          <p:cNvSpPr/>
          <p:nvPr/>
        </p:nvSpPr>
        <p:spPr>
          <a:xfrm>
            <a:off x="11430000" y="8586512"/>
            <a:ext cx="0" cy="249374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 b="1">
              <a:latin typeface="+mn-ea"/>
            </a:endParaRPr>
          </a:p>
        </p:txBody>
      </p:sp>
      <p:sp>
        <p:nvSpPr>
          <p:cNvPr id="18" name="TextBox 6">
            <a:extLst>
              <a:ext uri="{FF2B5EF4-FFF2-40B4-BE49-F238E27FC236}">
                <a16:creationId xmlns="" xmlns:a16="http://schemas.microsoft.com/office/drawing/2014/main" id="{62448615-E8F6-DB72-CFDF-F5D2FAB50FC4}"/>
              </a:ext>
            </a:extLst>
          </p:cNvPr>
          <p:cNvSpPr txBox="1"/>
          <p:nvPr/>
        </p:nvSpPr>
        <p:spPr>
          <a:xfrm>
            <a:off x="3530917" y="2810015"/>
            <a:ext cx="11226161" cy="187230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623"/>
              </a:lnSpc>
            </a:pPr>
            <a:r>
              <a:rPr lang="ko-KR" altLang="en-US" sz="6000" dirty="0">
                <a:latin typeface="+mn-ea"/>
                <a:cs typeface="210 밀레니얼"/>
                <a:sym typeface="210 밀레니얼"/>
              </a:rPr>
              <a:t>미니 프로젝트</a:t>
            </a:r>
            <a:endParaRPr lang="en-US" sz="6000" dirty="0">
              <a:latin typeface="+mn-ea"/>
              <a:cs typeface="210 밀레니얼"/>
              <a:sym typeface="210 밀레니얼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2E978E86-6BBA-899A-DF7B-CDE5297FE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="" xmlns:a16="http://schemas.microsoft.com/office/drawing/2014/main" id="{2EF33FE1-16A1-2C61-D112-239A089356FE}"/>
              </a:ext>
            </a:extLst>
          </p:cNvPr>
          <p:cNvGrpSpPr/>
          <p:nvPr/>
        </p:nvGrpSpPr>
        <p:grpSpPr>
          <a:xfrm>
            <a:off x="796378" y="674833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="" xmlns:a16="http://schemas.microsoft.com/office/drawing/2014/main" id="{D0A14CA6-A581-18EF-19A1-0636DB4207F9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b="1" dirty="0">
                <a:latin typeface="+mn-ea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="" xmlns:a16="http://schemas.microsoft.com/office/drawing/2014/main" id="{8C60BC2C-7ADB-0F9E-982B-754DD166F4F4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>
                <a:latin typeface="+mn-ea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="" xmlns:a16="http://schemas.microsoft.com/office/drawing/2014/main" id="{655E4974-B325-2AEF-53D2-DBC96DE1D87C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="" xmlns:a16="http://schemas.microsoft.com/office/drawing/2014/main" id="{BA7B6349-CF31-E8FE-70C3-CF2B145FED8A}"/>
              </a:ext>
            </a:extLst>
          </p:cNvPr>
          <p:cNvSpPr txBox="1"/>
          <p:nvPr/>
        </p:nvSpPr>
        <p:spPr>
          <a:xfrm>
            <a:off x="990601" y="1733694"/>
            <a:ext cx="32766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PIN </a:t>
            </a:r>
            <a:r>
              <a:rPr lang="ko-KR" alt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연결</a:t>
            </a:r>
            <a:endParaRPr lang="en-US" sz="6399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4927A89A-5358-DF9D-8E02-9E5E18DC17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385" y="3161791"/>
            <a:ext cx="7239000" cy="6138586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="" xmlns:a16="http://schemas.microsoft.com/office/drawing/2014/main" id="{5FCF5543-C0DF-FF97-3B4C-800CF87FE320}"/>
              </a:ext>
            </a:extLst>
          </p:cNvPr>
          <p:cNvGrpSpPr/>
          <p:nvPr/>
        </p:nvGrpSpPr>
        <p:grpSpPr>
          <a:xfrm>
            <a:off x="9094273" y="2324100"/>
            <a:ext cx="7155154" cy="3241891"/>
            <a:chOff x="8991600" y="1629718"/>
            <a:chExt cx="7155154" cy="3241891"/>
          </a:xfrm>
        </p:grpSpPr>
        <p:grpSp>
          <p:nvGrpSpPr>
            <p:cNvPr id="6" name="그룹 5">
              <a:extLst>
                <a:ext uri="{FF2B5EF4-FFF2-40B4-BE49-F238E27FC236}">
                  <a16:creationId xmlns="" xmlns:a16="http://schemas.microsoft.com/office/drawing/2014/main" id="{88209028-10D7-DB60-897D-CB00335C7DD0}"/>
                </a:ext>
              </a:extLst>
            </p:cNvPr>
            <p:cNvGrpSpPr/>
            <p:nvPr/>
          </p:nvGrpSpPr>
          <p:grpSpPr>
            <a:xfrm>
              <a:off x="8991600" y="1629718"/>
              <a:ext cx="7155154" cy="1852184"/>
              <a:chOff x="9389585" y="2324100"/>
              <a:chExt cx="6307615" cy="1766287"/>
            </a:xfrm>
          </p:grpSpPr>
          <p:sp>
            <p:nvSpPr>
              <p:cNvPr id="11" name="TextBox 9">
                <a:extLst>
                  <a:ext uri="{FF2B5EF4-FFF2-40B4-BE49-F238E27FC236}">
                    <a16:creationId xmlns="" xmlns:a16="http://schemas.microsoft.com/office/drawing/2014/main" id="{04F3A273-EA01-EB28-A780-10529AD07A5C}"/>
                  </a:ext>
                </a:extLst>
              </p:cNvPr>
              <p:cNvSpPr txBox="1"/>
              <p:nvPr/>
            </p:nvSpPr>
            <p:spPr>
              <a:xfrm>
                <a:off x="9389585" y="2324100"/>
                <a:ext cx="5471619" cy="110063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en-US" sz="32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&lt;</a:t>
                </a:r>
                <a:r>
                  <a:rPr lang="ko-KR" altLang="en-US" sz="32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조이스틱</a:t>
                </a:r>
                <a:r>
                  <a:rPr lang="en-US" altLang="ko-KR" sz="32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&gt;</a:t>
                </a:r>
                <a:endParaRPr lang="en-US" sz="3200" dirty="0">
                  <a:solidFill>
                    <a:srgbClr val="1D2A3A"/>
                  </a:solidFill>
                  <a:latin typeface="+mn-ea"/>
                  <a:cs typeface="210 밀레니얼"/>
                  <a:sym typeface="210 밀레니얼"/>
                </a:endParaRPr>
              </a:p>
            </p:txBody>
          </p:sp>
          <p:sp>
            <p:nvSpPr>
              <p:cNvPr id="12" name="TextBox 9">
                <a:extLst>
                  <a:ext uri="{FF2B5EF4-FFF2-40B4-BE49-F238E27FC236}">
                    <a16:creationId xmlns="" xmlns:a16="http://schemas.microsoft.com/office/drawing/2014/main" id="{CD8A5D41-F36B-D268-EFC2-16E01B7573B2}"/>
                  </a:ext>
                </a:extLst>
              </p:cNvPr>
              <p:cNvSpPr txBox="1"/>
              <p:nvPr/>
            </p:nvSpPr>
            <p:spPr>
              <a:xfrm>
                <a:off x="9389585" y="2989750"/>
                <a:ext cx="6307615" cy="110063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en-US" sz="30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X </a:t>
                </a:r>
                <a:r>
                  <a:rPr lang="ko-KR" altLang="en-US" sz="30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→ </a:t>
                </a:r>
                <a:r>
                  <a:rPr lang="en-US" altLang="ko-KR" sz="3000" dirty="0">
                    <a:solidFill>
                      <a:srgbClr val="7030A0"/>
                    </a:solidFill>
                    <a:latin typeface="+mn-ea"/>
                    <a:cs typeface="210 밀레니얼"/>
                    <a:sym typeface="210 밀레니얼"/>
                  </a:rPr>
                  <a:t>PA0</a:t>
                </a:r>
                <a:r>
                  <a:rPr lang="en-US" altLang="ko-KR" sz="30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, Y </a:t>
                </a:r>
                <a:r>
                  <a:rPr lang="ko-KR" altLang="en-US" sz="30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→ </a:t>
                </a:r>
                <a:r>
                  <a:rPr lang="en-US" altLang="ko-KR" sz="3000" dirty="0">
                    <a:solidFill>
                      <a:srgbClr val="7030A0"/>
                    </a:solidFill>
                    <a:latin typeface="+mn-ea"/>
                    <a:cs typeface="210 밀레니얼"/>
                    <a:sym typeface="210 밀레니얼"/>
                  </a:rPr>
                  <a:t>PA1. </a:t>
                </a:r>
                <a:r>
                  <a:rPr lang="en-US" altLang="ko-KR" sz="3000" dirty="0">
                    <a:latin typeface="+mn-ea"/>
                    <a:cs typeface="210 밀레니얼"/>
                    <a:sym typeface="210 밀레니얼"/>
                  </a:rPr>
                  <a:t>SW</a:t>
                </a:r>
                <a:r>
                  <a:rPr lang="en-US" altLang="ko-KR" sz="3000" dirty="0">
                    <a:solidFill>
                      <a:srgbClr val="7030A0"/>
                    </a:solidFill>
                    <a:latin typeface="+mn-ea"/>
                    <a:cs typeface="210 밀레니얼"/>
                    <a:sym typeface="210 밀레니얼"/>
                  </a:rPr>
                  <a:t> </a:t>
                </a:r>
                <a:r>
                  <a:rPr lang="ko-KR" altLang="en-US" sz="30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→ </a:t>
                </a:r>
                <a:r>
                  <a:rPr lang="en-US" altLang="ko-KR" sz="3000" dirty="0">
                    <a:solidFill>
                      <a:srgbClr val="7030A0"/>
                    </a:solidFill>
                    <a:latin typeface="+mn-ea"/>
                    <a:cs typeface="210 밀레니얼"/>
                    <a:sym typeface="210 밀레니얼"/>
                  </a:rPr>
                  <a:t>PB0</a:t>
                </a:r>
                <a:r>
                  <a:rPr lang="en-US" sz="3000" dirty="0">
                    <a:solidFill>
                      <a:srgbClr val="7030A0"/>
                    </a:solidFill>
                    <a:latin typeface="+mn-ea"/>
                    <a:cs typeface="210 밀레니얼"/>
                    <a:sym typeface="210 밀레니얼"/>
                  </a:rPr>
                  <a:t> </a:t>
                </a:r>
              </a:p>
            </p:txBody>
          </p:sp>
        </p:grpSp>
        <p:grpSp>
          <p:nvGrpSpPr>
            <p:cNvPr id="13" name="그룹 12">
              <a:extLst>
                <a:ext uri="{FF2B5EF4-FFF2-40B4-BE49-F238E27FC236}">
                  <a16:creationId xmlns="" xmlns:a16="http://schemas.microsoft.com/office/drawing/2014/main" id="{D15D585A-3905-F341-8EB3-A021FC78D23A}"/>
                </a:ext>
              </a:extLst>
            </p:cNvPr>
            <p:cNvGrpSpPr/>
            <p:nvPr/>
          </p:nvGrpSpPr>
          <p:grpSpPr>
            <a:xfrm>
              <a:off x="8991600" y="3019425"/>
              <a:ext cx="6895838" cy="1852184"/>
              <a:chOff x="9389585" y="3913834"/>
              <a:chExt cx="6079015" cy="1766287"/>
            </a:xfrm>
          </p:grpSpPr>
          <p:sp>
            <p:nvSpPr>
              <p:cNvPr id="8" name="TextBox 9">
                <a:extLst>
                  <a:ext uri="{FF2B5EF4-FFF2-40B4-BE49-F238E27FC236}">
                    <a16:creationId xmlns="" xmlns:a16="http://schemas.microsoft.com/office/drawing/2014/main" id="{D4D54E48-E7E4-A1C1-54D6-F6899FD99D6F}"/>
                  </a:ext>
                </a:extLst>
              </p:cNvPr>
              <p:cNvSpPr txBox="1"/>
              <p:nvPr/>
            </p:nvSpPr>
            <p:spPr>
              <a:xfrm>
                <a:off x="9389585" y="3913834"/>
                <a:ext cx="5471619" cy="110063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en-US" sz="32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&lt;</a:t>
                </a:r>
                <a:r>
                  <a:rPr lang="ko-KR" altLang="en-US" sz="32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물 수위센서</a:t>
                </a:r>
                <a:r>
                  <a:rPr lang="en-US" altLang="ko-KR" sz="32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&gt;</a:t>
                </a:r>
                <a:endParaRPr lang="en-US" sz="3200" dirty="0">
                  <a:solidFill>
                    <a:srgbClr val="1D2A3A"/>
                  </a:solidFill>
                  <a:latin typeface="+mn-ea"/>
                  <a:cs typeface="210 밀레니얼"/>
                  <a:sym typeface="210 밀레니얼"/>
                </a:endParaRP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="" xmlns:a16="http://schemas.microsoft.com/office/drawing/2014/main" id="{27E63BF7-9C68-31E0-D827-F9D4C4968397}"/>
                  </a:ext>
                </a:extLst>
              </p:cNvPr>
              <p:cNvSpPr txBox="1"/>
              <p:nvPr/>
            </p:nvSpPr>
            <p:spPr>
              <a:xfrm>
                <a:off x="9389585" y="4579484"/>
                <a:ext cx="6079015" cy="110063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en-US" sz="30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S </a:t>
                </a:r>
                <a:r>
                  <a:rPr lang="ko-KR" altLang="en-US" sz="30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→ </a:t>
                </a:r>
                <a:r>
                  <a:rPr lang="en-US" altLang="ko-KR" sz="3000" dirty="0">
                    <a:solidFill>
                      <a:srgbClr val="7030A0"/>
                    </a:solidFill>
                    <a:latin typeface="+mn-ea"/>
                    <a:cs typeface="210 밀레니얼"/>
                    <a:sym typeface="210 밀레니얼"/>
                  </a:rPr>
                  <a:t>PC0</a:t>
                </a:r>
                <a:r>
                  <a:rPr lang="en-US" altLang="ko-KR" sz="30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, + </a:t>
                </a:r>
                <a:r>
                  <a:rPr lang="ko-KR" altLang="en-US" sz="30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→ </a:t>
                </a:r>
                <a:r>
                  <a:rPr lang="en-US" altLang="ko-KR" sz="3000" dirty="0">
                    <a:solidFill>
                      <a:srgbClr val="7030A0"/>
                    </a:solidFill>
                    <a:latin typeface="+mn-ea"/>
                    <a:cs typeface="210 밀레니얼"/>
                    <a:sym typeface="210 밀레니얼"/>
                  </a:rPr>
                  <a:t>3.3V</a:t>
                </a:r>
                <a:endParaRPr lang="en-US" sz="3000" dirty="0">
                  <a:solidFill>
                    <a:srgbClr val="1D2A3A"/>
                  </a:solidFill>
                  <a:latin typeface="+mn-ea"/>
                  <a:cs typeface="210 밀레니얼"/>
                  <a:sym typeface="210 밀레니얼"/>
                </a:endParaRPr>
              </a:p>
            </p:txBody>
          </p:sp>
        </p:grpSp>
      </p:grpSp>
      <p:grpSp>
        <p:nvGrpSpPr>
          <p:cNvPr id="30" name="그룹 29">
            <a:extLst>
              <a:ext uri="{FF2B5EF4-FFF2-40B4-BE49-F238E27FC236}">
                <a16:creationId xmlns="" xmlns:a16="http://schemas.microsoft.com/office/drawing/2014/main" id="{CA347875-E175-4004-8387-DAF9B62BA0B7}"/>
              </a:ext>
            </a:extLst>
          </p:cNvPr>
          <p:cNvGrpSpPr/>
          <p:nvPr/>
        </p:nvGrpSpPr>
        <p:grpSpPr>
          <a:xfrm>
            <a:off x="9094273" y="5602334"/>
            <a:ext cx="8355527" cy="4483466"/>
            <a:chOff x="9094273" y="5176558"/>
            <a:chExt cx="8355527" cy="4483466"/>
          </a:xfrm>
        </p:grpSpPr>
        <p:grpSp>
          <p:nvGrpSpPr>
            <p:cNvPr id="24" name="그룹 23">
              <a:extLst>
                <a:ext uri="{FF2B5EF4-FFF2-40B4-BE49-F238E27FC236}">
                  <a16:creationId xmlns="" xmlns:a16="http://schemas.microsoft.com/office/drawing/2014/main" id="{75A38B82-66CE-305E-864F-C6A4E13568D9}"/>
                </a:ext>
              </a:extLst>
            </p:cNvPr>
            <p:cNvGrpSpPr/>
            <p:nvPr/>
          </p:nvGrpSpPr>
          <p:grpSpPr>
            <a:xfrm>
              <a:off x="9094274" y="5176558"/>
              <a:ext cx="8355526" cy="1852184"/>
              <a:chOff x="9109201" y="4340040"/>
              <a:chExt cx="8355526" cy="1852184"/>
            </a:xfrm>
          </p:grpSpPr>
          <p:sp>
            <p:nvSpPr>
              <p:cNvPr id="14" name="TextBox 9">
                <a:extLst>
                  <a:ext uri="{FF2B5EF4-FFF2-40B4-BE49-F238E27FC236}">
                    <a16:creationId xmlns="" xmlns:a16="http://schemas.microsoft.com/office/drawing/2014/main" id="{171E52D7-5832-2DB5-EBD3-C08FD1D87C15}"/>
                  </a:ext>
                </a:extLst>
              </p:cNvPr>
              <p:cNvSpPr txBox="1"/>
              <p:nvPr/>
            </p:nvSpPr>
            <p:spPr>
              <a:xfrm>
                <a:off x="9109201" y="4340040"/>
                <a:ext cx="6206827" cy="115416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en-US" sz="32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&lt;LCD</a:t>
                </a:r>
                <a:r>
                  <a:rPr lang="en-US" altLang="ko-KR" sz="32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&gt;</a:t>
                </a:r>
                <a:endParaRPr lang="en-US" sz="3200" dirty="0">
                  <a:solidFill>
                    <a:srgbClr val="1D2A3A"/>
                  </a:solidFill>
                  <a:latin typeface="+mn-ea"/>
                  <a:cs typeface="210 밀레니얼"/>
                  <a:sym typeface="210 밀레니얼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="" xmlns:a16="http://schemas.microsoft.com/office/drawing/2014/main" id="{4B0055D9-E421-A68E-ECD8-BA2A8513DCBB}"/>
                  </a:ext>
                </a:extLst>
              </p:cNvPr>
              <p:cNvSpPr txBox="1"/>
              <p:nvPr/>
            </p:nvSpPr>
            <p:spPr>
              <a:xfrm>
                <a:off x="9109201" y="5038062"/>
                <a:ext cx="8355526" cy="115416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en-US" sz="30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SCL </a:t>
                </a:r>
                <a:r>
                  <a:rPr lang="ko-KR" altLang="en-US" sz="30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→ </a:t>
                </a:r>
                <a:r>
                  <a:rPr lang="en-US" altLang="ko-KR" sz="3000" dirty="0">
                    <a:solidFill>
                      <a:srgbClr val="7030A0"/>
                    </a:solidFill>
                    <a:latin typeface="+mn-ea"/>
                    <a:cs typeface="210 밀레니얼"/>
                    <a:sym typeface="210 밀레니얼"/>
                  </a:rPr>
                  <a:t>PB8</a:t>
                </a:r>
                <a:r>
                  <a:rPr lang="en-US" altLang="ko-KR" sz="30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, SDA </a:t>
                </a:r>
                <a:r>
                  <a:rPr lang="ko-KR" altLang="en-US" sz="30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→</a:t>
                </a:r>
                <a:r>
                  <a:rPr lang="en-US" altLang="ko-KR" sz="30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 </a:t>
                </a:r>
                <a:r>
                  <a:rPr lang="en-US" altLang="ko-KR" sz="3000" dirty="0">
                    <a:solidFill>
                      <a:srgbClr val="7030A0"/>
                    </a:solidFill>
                    <a:latin typeface="+mn-ea"/>
                    <a:cs typeface="210 밀레니얼"/>
                    <a:sym typeface="210 밀레니얼"/>
                  </a:rPr>
                  <a:t>PB9</a:t>
                </a:r>
                <a:endParaRPr lang="en-US" sz="3000" dirty="0">
                  <a:solidFill>
                    <a:srgbClr val="1D2A3A"/>
                  </a:solidFill>
                  <a:latin typeface="+mn-ea"/>
                  <a:cs typeface="210 밀레니얼"/>
                  <a:sym typeface="210 밀레니얼"/>
                </a:endParaRPr>
              </a:p>
            </p:txBody>
          </p:sp>
        </p:grpSp>
        <p:grpSp>
          <p:nvGrpSpPr>
            <p:cNvPr id="25" name="그룹 24">
              <a:extLst>
                <a:ext uri="{FF2B5EF4-FFF2-40B4-BE49-F238E27FC236}">
                  <a16:creationId xmlns="" xmlns:a16="http://schemas.microsoft.com/office/drawing/2014/main" id="{53AB518F-E236-051F-80CC-1C381E0FDAF5}"/>
                </a:ext>
              </a:extLst>
            </p:cNvPr>
            <p:cNvGrpSpPr/>
            <p:nvPr/>
          </p:nvGrpSpPr>
          <p:grpSpPr>
            <a:xfrm>
              <a:off x="9094273" y="6658332"/>
              <a:ext cx="6962653" cy="3001692"/>
              <a:chOff x="9077186" y="5605362"/>
              <a:chExt cx="6962653" cy="3001692"/>
            </a:xfrm>
          </p:grpSpPr>
          <p:sp>
            <p:nvSpPr>
              <p:cNvPr id="19" name="TextBox 9">
                <a:extLst>
                  <a:ext uri="{FF2B5EF4-FFF2-40B4-BE49-F238E27FC236}">
                    <a16:creationId xmlns="" xmlns:a16="http://schemas.microsoft.com/office/drawing/2014/main" id="{A96467D1-74AB-D303-07E6-D5589F4F5E49}"/>
                  </a:ext>
                </a:extLst>
              </p:cNvPr>
              <p:cNvSpPr txBox="1"/>
              <p:nvPr/>
            </p:nvSpPr>
            <p:spPr>
              <a:xfrm>
                <a:off x="9077186" y="5605362"/>
                <a:ext cx="6206828" cy="115416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en-US" sz="32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&lt;</a:t>
                </a:r>
                <a:r>
                  <a:rPr lang="ko-KR" altLang="en-US" sz="3200" u="sng" dirty="0" err="1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서보</a:t>
                </a:r>
                <a:r>
                  <a:rPr lang="ko-KR" altLang="en-US" sz="32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 모터</a:t>
                </a:r>
                <a:r>
                  <a:rPr lang="en-US" altLang="ko-KR" sz="32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&gt;</a:t>
                </a:r>
                <a:endParaRPr lang="en-US" sz="3200" dirty="0">
                  <a:solidFill>
                    <a:srgbClr val="1D2A3A"/>
                  </a:solidFill>
                  <a:latin typeface="+mn-ea"/>
                  <a:cs typeface="210 밀레니얼"/>
                  <a:sym typeface="210 밀레니얼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="" xmlns:a16="http://schemas.microsoft.com/office/drawing/2014/main" id="{FC905AED-9F90-7B8D-A854-55CCAB122B06}"/>
                  </a:ext>
                </a:extLst>
              </p:cNvPr>
              <p:cNvSpPr txBox="1"/>
              <p:nvPr/>
            </p:nvSpPr>
            <p:spPr>
              <a:xfrm>
                <a:off x="9144001" y="6298730"/>
                <a:ext cx="6895838" cy="230832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8959"/>
                  </a:lnSpc>
                </a:pPr>
                <a:r>
                  <a:rPr lang="en-US" sz="30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PWM </a:t>
                </a:r>
                <a:r>
                  <a:rPr lang="ko-KR" altLang="en-US" sz="3000" dirty="0">
                    <a:solidFill>
                      <a:srgbClr val="1D2A3A"/>
                    </a:solidFill>
                    <a:latin typeface="+mn-ea"/>
                    <a:cs typeface="210 밀레니얼"/>
                    <a:sym typeface="210 밀레니얼"/>
                  </a:rPr>
                  <a:t>→ </a:t>
                </a:r>
                <a:r>
                  <a:rPr lang="en-US" altLang="ko-KR" sz="3000" dirty="0">
                    <a:solidFill>
                      <a:srgbClr val="7030A0"/>
                    </a:solidFill>
                    <a:latin typeface="+mn-ea"/>
                    <a:cs typeface="210 밀레니얼"/>
                    <a:sym typeface="210 밀레니얼"/>
                  </a:rPr>
                  <a:t>PA8</a:t>
                </a:r>
                <a:r>
                  <a:rPr lang="en-US" altLang="ko-KR" sz="3000" dirty="0">
                    <a:latin typeface="+mn-ea"/>
                    <a:cs typeface="210 밀레니얼"/>
                    <a:sym typeface="210 밀레니얼"/>
                  </a:rPr>
                  <a:t>,</a:t>
                </a:r>
                <a:r>
                  <a:rPr lang="en-US" altLang="ko-KR" sz="3000" dirty="0">
                    <a:solidFill>
                      <a:srgbClr val="7030A0"/>
                    </a:solidFill>
                    <a:latin typeface="+mn-ea"/>
                    <a:cs typeface="210 밀레니얼"/>
                    <a:sym typeface="210 밀레니얼"/>
                  </a:rPr>
                  <a:t> PA9</a:t>
                </a:r>
                <a:endParaRPr lang="en-US" altLang="ko-KR" sz="3000" dirty="0">
                  <a:solidFill>
                    <a:srgbClr val="1D2A3A"/>
                  </a:solidFill>
                  <a:latin typeface="+mn-ea"/>
                  <a:cs typeface="210 밀레니얼"/>
                  <a:sym typeface="210 밀레니얼"/>
                </a:endParaRPr>
              </a:p>
              <a:p>
                <a:pPr>
                  <a:lnSpc>
                    <a:spcPts val="8959"/>
                  </a:lnSpc>
                </a:pPr>
                <a:endParaRPr lang="en-US" sz="3000" dirty="0">
                  <a:solidFill>
                    <a:srgbClr val="1D2A3A"/>
                  </a:solidFill>
                  <a:latin typeface="+mn-ea"/>
                  <a:cs typeface="210 밀레니얼"/>
                  <a:sym typeface="210 밀레니얼"/>
                </a:endParaRPr>
              </a:p>
            </p:txBody>
          </p:sp>
        </p:grpSp>
        <p:sp>
          <p:nvSpPr>
            <p:cNvPr id="28" name="오른쪽 대괄호 27">
              <a:extLst>
                <a:ext uri="{FF2B5EF4-FFF2-40B4-BE49-F238E27FC236}">
                  <a16:creationId xmlns="" xmlns:a16="http://schemas.microsoft.com/office/drawing/2014/main" id="{FEF6AC6B-2364-9860-39D0-CB2B441EA10C}"/>
                </a:ext>
              </a:extLst>
            </p:cNvPr>
            <p:cNvSpPr/>
            <p:nvPr/>
          </p:nvSpPr>
          <p:spPr>
            <a:xfrm>
              <a:off x="14068548" y="6448207"/>
              <a:ext cx="381000" cy="1743294"/>
            </a:xfrm>
            <a:prstGeom prst="rightBracket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+mn-ea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A714CCEA-9D80-D952-9B7B-20D8404CE726}"/>
                </a:ext>
              </a:extLst>
            </p:cNvPr>
            <p:cNvSpPr txBox="1"/>
            <p:nvPr/>
          </p:nvSpPr>
          <p:spPr>
            <a:xfrm>
              <a:off x="14575371" y="7110373"/>
              <a:ext cx="196002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200" dirty="0">
                  <a:latin typeface="+mn-ea"/>
                </a:rPr>
                <a:t>5V </a:t>
              </a:r>
              <a:r>
                <a:rPr lang="ko-KR" altLang="en-US" sz="3200" dirty="0">
                  <a:latin typeface="+mn-ea"/>
                </a:rPr>
                <a:t>연결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172343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990600" y="1668699"/>
            <a:ext cx="89154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주요</a:t>
            </a:r>
            <a:r>
              <a:rPr 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기능</a:t>
            </a:r>
            <a:r>
              <a:rPr 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: </a:t>
            </a:r>
            <a:r>
              <a:rPr lang="ko-KR" alt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타이머</a:t>
            </a:r>
            <a:r>
              <a:rPr lang="en-US" altLang="ko-KR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(PWM)</a:t>
            </a:r>
            <a:endParaRPr lang="en-US" sz="6399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E0F179B-8F9D-B5B0-4862-4DFF3B994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71" y="3451382"/>
            <a:ext cx="5458728" cy="88685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8210B426-ED21-1DB4-8717-9DE7E8696E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171" y="4890742"/>
            <a:ext cx="5727184" cy="3707388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F52A3910-7749-30B5-D4B5-383D7069EC56}"/>
              </a:ext>
            </a:extLst>
          </p:cNvPr>
          <p:cNvCxnSpPr>
            <a:cxnSpLocks/>
          </p:cNvCxnSpPr>
          <p:nvPr/>
        </p:nvCxnSpPr>
        <p:spPr>
          <a:xfrm>
            <a:off x="6553200" y="4000500"/>
            <a:ext cx="685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51485F20-77BD-3817-A594-7B5B65DF9283}"/>
              </a:ext>
            </a:extLst>
          </p:cNvPr>
          <p:cNvSpPr txBox="1"/>
          <p:nvPr/>
        </p:nvSpPr>
        <p:spPr>
          <a:xfrm>
            <a:off x="7411900" y="3387735"/>
            <a:ext cx="5694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20ms</a:t>
            </a:r>
            <a:r>
              <a:rPr lang="ko-KR" altLang="en-US" sz="2800" dirty="0">
                <a:latin typeface="+mn-ea"/>
              </a:rPr>
              <a:t> 마다 모드에 따른 각도 조절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CA5D631-0504-CA62-66BD-DF0D0233C0E8}"/>
              </a:ext>
            </a:extLst>
          </p:cNvPr>
          <p:cNvSpPr txBox="1"/>
          <p:nvPr/>
        </p:nvSpPr>
        <p:spPr>
          <a:xfrm>
            <a:off x="7434312" y="3960793"/>
            <a:ext cx="98152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070C0"/>
                </a:solidFill>
                <a:latin typeface="+mn-ea"/>
              </a:rPr>
              <a:t>20ms</a:t>
            </a:r>
            <a:r>
              <a:rPr lang="ko-KR" altLang="en-US" sz="2800" dirty="0">
                <a:solidFill>
                  <a:srgbClr val="0070C0"/>
                </a:solidFill>
                <a:latin typeface="+mn-ea"/>
              </a:rPr>
              <a:t>인 이유 </a:t>
            </a:r>
            <a:r>
              <a:rPr lang="en-US" altLang="ko-KR" sz="2800" dirty="0">
                <a:latin typeface="+mn-ea"/>
              </a:rPr>
              <a:t>: </a:t>
            </a:r>
            <a:r>
              <a:rPr lang="ko-KR" altLang="en-US" sz="2800" dirty="0" err="1">
                <a:latin typeface="+mn-ea"/>
              </a:rPr>
              <a:t>서보</a:t>
            </a:r>
            <a:r>
              <a:rPr lang="ko-KR" altLang="en-US" sz="2800" dirty="0">
                <a:latin typeface="+mn-ea"/>
              </a:rPr>
              <a:t> 모터의 자체 주기인 </a:t>
            </a:r>
            <a:r>
              <a:rPr lang="en-US" altLang="ko-KR" sz="2800" dirty="0">
                <a:latin typeface="+mn-ea"/>
              </a:rPr>
              <a:t>50Hz</a:t>
            </a:r>
            <a:r>
              <a:rPr lang="ko-KR" altLang="en-US" sz="2800" dirty="0">
                <a:latin typeface="+mn-ea"/>
              </a:rPr>
              <a:t>에 맞춰서 설정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="" xmlns:a16="http://schemas.microsoft.com/office/drawing/2014/main" id="{C4D41401-5C39-5D02-EF7F-16FD4B6C66AE}"/>
              </a:ext>
            </a:extLst>
          </p:cNvPr>
          <p:cNvCxnSpPr>
            <a:cxnSpLocks/>
          </p:cNvCxnSpPr>
          <p:nvPr/>
        </p:nvCxnSpPr>
        <p:spPr>
          <a:xfrm>
            <a:off x="6989900" y="6622558"/>
            <a:ext cx="685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DDF3614-4E07-A748-A152-4ECCB9410F86}"/>
              </a:ext>
            </a:extLst>
          </p:cNvPr>
          <p:cNvSpPr txBox="1"/>
          <p:nvPr/>
        </p:nvSpPr>
        <p:spPr>
          <a:xfrm>
            <a:off x="7924800" y="6360948"/>
            <a:ext cx="5694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PWM </a:t>
            </a:r>
            <a:r>
              <a:rPr lang="ko-KR" altLang="en-US" sz="2800" dirty="0">
                <a:latin typeface="+mn-ea"/>
              </a:rPr>
              <a:t>활성화 후 기본 설정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A06C7634-4ED8-603D-4DF8-A492FE5EAF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="" xmlns:a16="http://schemas.microsoft.com/office/drawing/2014/main" id="{85713DFD-AEEB-28A3-8AA1-91B7CEDE6A20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="" xmlns:a16="http://schemas.microsoft.com/office/drawing/2014/main" id="{315E6674-B109-016C-C7B5-177862BB8A74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="" xmlns:a16="http://schemas.microsoft.com/office/drawing/2014/main" id="{493B156C-0005-A3D3-6FD6-5DCF48B7B7B3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="" xmlns:a16="http://schemas.microsoft.com/office/drawing/2014/main" id="{DED0FD32-F46B-03C5-F800-317A24D1880F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="" xmlns:a16="http://schemas.microsoft.com/office/drawing/2014/main" id="{1FD39B34-94DF-E7E4-9C65-7B30FF2D894F}"/>
              </a:ext>
            </a:extLst>
          </p:cNvPr>
          <p:cNvSpPr txBox="1"/>
          <p:nvPr/>
        </p:nvSpPr>
        <p:spPr>
          <a:xfrm>
            <a:off x="990600" y="1638300"/>
            <a:ext cx="89154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주요</a:t>
            </a:r>
            <a:r>
              <a:rPr 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기능</a:t>
            </a:r>
            <a:r>
              <a:rPr 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: </a:t>
            </a:r>
            <a:r>
              <a:rPr lang="ko-KR" alt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타이머</a:t>
            </a:r>
            <a:r>
              <a:rPr lang="en-US" altLang="ko-KR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(PWM)</a:t>
            </a:r>
            <a:endParaRPr lang="en-US" sz="6399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B47F2A0A-1BC4-D89D-C76E-FF7D3BB465F1}"/>
              </a:ext>
            </a:extLst>
          </p:cNvPr>
          <p:cNvGrpSpPr/>
          <p:nvPr/>
        </p:nvGrpSpPr>
        <p:grpSpPr>
          <a:xfrm>
            <a:off x="1026027" y="2907050"/>
            <a:ext cx="8306441" cy="6542038"/>
            <a:chOff x="1026027" y="2907050"/>
            <a:chExt cx="8306441" cy="6542038"/>
          </a:xfrm>
        </p:grpSpPr>
        <p:pic>
          <p:nvPicPr>
            <p:cNvPr id="9" name="그림 8" descr="텍스트, 스크린샷, 폰트이(가) 표시된 사진&#10;&#10;AI 생성 콘텐츠는 정확하지 않을 수 있습니다.">
              <a:extLst>
                <a:ext uri="{FF2B5EF4-FFF2-40B4-BE49-F238E27FC236}">
                  <a16:creationId xmlns="" xmlns:a16="http://schemas.microsoft.com/office/drawing/2014/main" id="{CCB82AE8-BE9C-5D9E-CB14-EB370282456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027" y="2907050"/>
              <a:ext cx="8306441" cy="6542038"/>
            </a:xfrm>
            <a:prstGeom prst="rect">
              <a:avLst/>
            </a:prstGeom>
          </p:spPr>
        </p:pic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A62B2D50-57B2-A92E-25B0-A770479B7124}"/>
                </a:ext>
              </a:extLst>
            </p:cNvPr>
            <p:cNvGrpSpPr/>
            <p:nvPr/>
          </p:nvGrpSpPr>
          <p:grpSpPr>
            <a:xfrm>
              <a:off x="5295900" y="3324880"/>
              <a:ext cx="3238500" cy="954107"/>
              <a:chOff x="5448300" y="3511034"/>
              <a:chExt cx="3238500" cy="954107"/>
            </a:xfrm>
          </p:grpSpPr>
          <p:sp>
            <p:nvSpPr>
              <p:cNvPr id="11" name="TextBox 10">
                <a:extLst>
                  <a:ext uri="{FF2B5EF4-FFF2-40B4-BE49-F238E27FC236}">
                    <a16:creationId xmlns="" xmlns:a16="http://schemas.microsoft.com/office/drawing/2014/main" id="{02845497-AF99-0B7C-31E4-047F9AE163F6}"/>
                  </a:ext>
                </a:extLst>
              </p:cNvPr>
              <p:cNvSpPr txBox="1"/>
              <p:nvPr/>
            </p:nvSpPr>
            <p:spPr>
              <a:xfrm>
                <a:off x="5867400" y="3511034"/>
                <a:ext cx="281940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800" dirty="0">
                    <a:latin typeface="+mn-ea"/>
                  </a:rPr>
                  <a:t>타이머 </a:t>
                </a:r>
                <a:r>
                  <a:rPr lang="ko-KR" altLang="en-US" sz="2800" dirty="0" err="1">
                    <a:latin typeface="+mn-ea"/>
                  </a:rPr>
                  <a:t>콜백</a:t>
                </a:r>
                <a:r>
                  <a:rPr lang="ko-KR" altLang="en-US" sz="2800" dirty="0">
                    <a:latin typeface="+mn-ea"/>
                  </a:rPr>
                  <a:t> 함수</a:t>
                </a:r>
              </a:p>
            </p:txBody>
          </p:sp>
          <p:cxnSp>
            <p:nvCxnSpPr>
              <p:cNvPr id="13" name="직선 화살표 연결선 12">
                <a:extLst>
                  <a:ext uri="{FF2B5EF4-FFF2-40B4-BE49-F238E27FC236}">
                    <a16:creationId xmlns="" xmlns:a16="http://schemas.microsoft.com/office/drawing/2014/main" id="{E94D3EC5-0DA7-A275-239F-607A917F8079}"/>
                  </a:ext>
                </a:extLst>
              </p:cNvPr>
              <p:cNvCxnSpPr/>
              <p:nvPr/>
            </p:nvCxnSpPr>
            <p:spPr>
              <a:xfrm>
                <a:off x="5448300" y="3739634"/>
                <a:ext cx="4191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>
              <a:extLst>
                <a:ext uri="{FF2B5EF4-FFF2-40B4-BE49-F238E27FC236}">
                  <a16:creationId xmlns="" xmlns:a16="http://schemas.microsoft.com/office/drawing/2014/main" id="{4301DE86-518D-2D83-65EF-6784BD1A53A7}"/>
                </a:ext>
              </a:extLst>
            </p:cNvPr>
            <p:cNvGrpSpPr/>
            <p:nvPr/>
          </p:nvGrpSpPr>
          <p:grpSpPr>
            <a:xfrm>
              <a:off x="4466626" y="7291270"/>
              <a:ext cx="4521067" cy="1384995"/>
              <a:chOff x="5448300" y="3511034"/>
              <a:chExt cx="3238500" cy="1384995"/>
            </a:xfrm>
          </p:grpSpPr>
          <p:sp>
            <p:nvSpPr>
              <p:cNvPr id="16" name="TextBox 15">
                <a:extLst>
                  <a:ext uri="{FF2B5EF4-FFF2-40B4-BE49-F238E27FC236}">
                    <a16:creationId xmlns="" xmlns:a16="http://schemas.microsoft.com/office/drawing/2014/main" id="{9544EC76-E955-75E1-658E-E54BCD46D106}"/>
                  </a:ext>
                </a:extLst>
              </p:cNvPr>
              <p:cNvSpPr txBox="1"/>
              <p:nvPr/>
            </p:nvSpPr>
            <p:spPr>
              <a:xfrm>
                <a:off x="5867400" y="3511034"/>
                <a:ext cx="2819400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800" dirty="0">
                    <a:latin typeface="+mn-ea"/>
                  </a:rPr>
                  <a:t>Gap </a:t>
                </a:r>
                <a:r>
                  <a:rPr lang="ko-KR" altLang="en-US" sz="2800" dirty="0">
                    <a:latin typeface="+mn-ea"/>
                  </a:rPr>
                  <a:t>값의 따라 </a:t>
                </a:r>
                <a:r>
                  <a:rPr lang="ko-KR" altLang="en-US" sz="2800" dirty="0" err="1">
                    <a:latin typeface="+mn-ea"/>
                  </a:rPr>
                  <a:t>서보모터</a:t>
                </a:r>
                <a:r>
                  <a:rPr lang="ko-KR" altLang="en-US" sz="2800" dirty="0">
                    <a:latin typeface="+mn-ea"/>
                  </a:rPr>
                  <a:t> 속도 변화 표현</a:t>
                </a:r>
              </a:p>
            </p:txBody>
          </p:sp>
          <p:cxnSp>
            <p:nvCxnSpPr>
              <p:cNvPr id="17" name="직선 화살표 연결선 16">
                <a:extLst>
                  <a:ext uri="{FF2B5EF4-FFF2-40B4-BE49-F238E27FC236}">
                    <a16:creationId xmlns="" xmlns:a16="http://schemas.microsoft.com/office/drawing/2014/main" id="{948C46B0-ABC4-D978-14D5-C270208EDB95}"/>
                  </a:ext>
                </a:extLst>
              </p:cNvPr>
              <p:cNvCxnSpPr/>
              <p:nvPr/>
            </p:nvCxnSpPr>
            <p:spPr>
              <a:xfrm>
                <a:off x="5448300" y="3739634"/>
                <a:ext cx="419100" cy="0"/>
              </a:xfrm>
              <a:prstGeom prst="straightConnector1">
                <a:avLst/>
              </a:prstGeom>
              <a:ln w="571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4" name="그림 23" descr="텍스트, 스크린샷, 폰트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2DEF6357-C911-CD0D-B16F-0FE06F75BF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125" y="3351826"/>
            <a:ext cx="6548225" cy="5700977"/>
          </a:xfrm>
          <a:prstGeom prst="rect">
            <a:avLst/>
          </a:prstGeom>
        </p:spPr>
      </p:pic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918E2922-E914-C0CD-85DD-BAF4246E291F}"/>
              </a:ext>
            </a:extLst>
          </p:cNvPr>
          <p:cNvGrpSpPr/>
          <p:nvPr/>
        </p:nvGrpSpPr>
        <p:grpSpPr>
          <a:xfrm>
            <a:off x="12408282" y="7820680"/>
            <a:ext cx="3238500" cy="523220"/>
            <a:chOff x="5448300" y="3511034"/>
            <a:chExt cx="3238500" cy="523220"/>
          </a:xfrm>
        </p:grpSpPr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962855E5-4726-4C3F-0412-5F91C2CC48FF}"/>
                </a:ext>
              </a:extLst>
            </p:cNvPr>
            <p:cNvSpPr txBox="1"/>
            <p:nvPr/>
          </p:nvSpPr>
          <p:spPr>
            <a:xfrm>
              <a:off x="5867400" y="3511034"/>
              <a:ext cx="2819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+mn-ea"/>
                </a:rPr>
                <a:t>방향 전환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="" xmlns:a16="http://schemas.microsoft.com/office/drawing/2014/main" id="{57CE2917-5E40-DEAF-903B-2FF0AC93D75B}"/>
                </a:ext>
              </a:extLst>
            </p:cNvPr>
            <p:cNvCxnSpPr/>
            <p:nvPr/>
          </p:nvCxnSpPr>
          <p:spPr>
            <a:xfrm>
              <a:off x="5448300" y="3739634"/>
              <a:ext cx="4191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4C611A2C-3F9B-07CA-BAEB-2DBA7159F600}"/>
              </a:ext>
            </a:extLst>
          </p:cNvPr>
          <p:cNvGrpSpPr/>
          <p:nvPr/>
        </p:nvGrpSpPr>
        <p:grpSpPr>
          <a:xfrm>
            <a:off x="12430694" y="4398622"/>
            <a:ext cx="3238500" cy="523220"/>
            <a:chOff x="5448300" y="3511034"/>
            <a:chExt cx="3238500" cy="523220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0B9871FE-D1F0-ED40-6B1A-142EF542BA76}"/>
                </a:ext>
              </a:extLst>
            </p:cNvPr>
            <p:cNvSpPr txBox="1"/>
            <p:nvPr/>
          </p:nvSpPr>
          <p:spPr>
            <a:xfrm>
              <a:off x="5867400" y="3511034"/>
              <a:ext cx="2819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latin typeface="+mn-ea"/>
                </a:rPr>
                <a:t>언더플로우</a:t>
              </a:r>
              <a:r>
                <a:rPr lang="ko-KR" altLang="en-US" sz="2800" dirty="0">
                  <a:latin typeface="+mn-ea"/>
                </a:rPr>
                <a:t> 방지</a:t>
              </a: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="" xmlns:a16="http://schemas.microsoft.com/office/drawing/2014/main" id="{4BDE9BDE-3296-0437-518E-2E095715C1D4}"/>
                </a:ext>
              </a:extLst>
            </p:cNvPr>
            <p:cNvCxnSpPr/>
            <p:nvPr/>
          </p:nvCxnSpPr>
          <p:spPr>
            <a:xfrm>
              <a:off x="5448300" y="3739634"/>
              <a:ext cx="419100" cy="0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10830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4" y="674833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990600" y="1668699"/>
            <a:ext cx="105918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주요</a:t>
            </a:r>
            <a:r>
              <a:rPr 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기능</a:t>
            </a:r>
            <a:r>
              <a:rPr 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: ADC</a:t>
            </a:r>
            <a:r>
              <a:rPr lang="ko-KR" alt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</a:t>
            </a:r>
            <a:r>
              <a:rPr lang="en-US" altLang="ko-KR" sz="6399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WatchDog</a:t>
            </a:r>
            <a:endParaRPr lang="en-US" sz="6399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="" xmlns:a16="http://schemas.microsoft.com/office/drawing/2014/main" id="{6822F836-EA0C-BEA5-F4D9-2131ADE7998B}"/>
              </a:ext>
            </a:extLst>
          </p:cNvPr>
          <p:cNvGrpSpPr/>
          <p:nvPr/>
        </p:nvGrpSpPr>
        <p:grpSpPr>
          <a:xfrm>
            <a:off x="2286000" y="4129178"/>
            <a:ext cx="13487400" cy="2930237"/>
            <a:chOff x="1295400" y="3105543"/>
            <a:chExt cx="11134165" cy="1852148"/>
          </a:xfrm>
        </p:grpSpPr>
        <p:pic>
          <p:nvPicPr>
            <p:cNvPr id="27" name="그림 26">
              <a:extLst>
                <a:ext uri="{FF2B5EF4-FFF2-40B4-BE49-F238E27FC236}">
                  <a16:creationId xmlns="" xmlns:a16="http://schemas.microsoft.com/office/drawing/2014/main" id="{A0D98DDC-C0AA-191B-8D32-3BE66F0BD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5400" y="3105543"/>
              <a:ext cx="7089256" cy="1852148"/>
            </a:xfrm>
            <a:prstGeom prst="rect">
              <a:avLst/>
            </a:prstGeom>
          </p:spPr>
        </p:pic>
        <p:sp>
          <p:nvSpPr>
            <p:cNvPr id="42" name="TextBox 9">
              <a:extLst>
                <a:ext uri="{FF2B5EF4-FFF2-40B4-BE49-F238E27FC236}">
                  <a16:creationId xmlns="" xmlns:a16="http://schemas.microsoft.com/office/drawing/2014/main" id="{18DB6BC5-D91D-AD8B-3F06-369EB678F43E}"/>
                </a:ext>
              </a:extLst>
            </p:cNvPr>
            <p:cNvSpPr txBox="1"/>
            <p:nvPr/>
          </p:nvSpPr>
          <p:spPr>
            <a:xfrm>
              <a:off x="9152965" y="3544945"/>
              <a:ext cx="3276600" cy="72952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959"/>
                </a:lnSpc>
              </a:pPr>
              <a:r>
                <a:rPr lang="ko-KR" altLang="en-US" sz="2800" dirty="0">
                  <a:latin typeface="+mn-ea"/>
                  <a:cs typeface="210 밀레니얼"/>
                  <a:sym typeface="210 밀레니얼"/>
                </a:rPr>
                <a:t>→ </a:t>
              </a:r>
              <a:r>
                <a:rPr lang="en-US" altLang="ko-KR" sz="2800" dirty="0">
                  <a:latin typeface="+mn-ea"/>
                  <a:cs typeface="210 밀레니얼"/>
                  <a:sym typeface="210 밀레니얼"/>
                </a:rPr>
                <a:t>ADC </a:t>
              </a:r>
              <a:r>
                <a:rPr lang="ko-KR" altLang="en-US" sz="2800" dirty="0" err="1">
                  <a:latin typeface="+mn-ea"/>
                  <a:cs typeface="210 밀레니얼"/>
                  <a:sym typeface="210 밀레니얼"/>
                </a:rPr>
                <a:t>와치독</a:t>
              </a:r>
              <a:r>
                <a:rPr lang="ko-KR" altLang="en-US" sz="2800" dirty="0">
                  <a:latin typeface="+mn-ea"/>
                  <a:cs typeface="210 밀레니얼"/>
                  <a:sym typeface="210 밀레니얼"/>
                </a:rPr>
                <a:t> 설정</a:t>
              </a:r>
              <a:endParaRPr lang="en-US" sz="2800" dirty="0">
                <a:latin typeface="+mn-ea"/>
                <a:cs typeface="210 밀레니얼"/>
                <a:sym typeface="210 밀레니얼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1C091B5-53EB-C2C9-2C36-CEC3E5D196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="" xmlns:a16="http://schemas.microsoft.com/office/drawing/2014/main" id="{2DD77B09-F4D3-8060-7FA7-A9E25F089397}"/>
              </a:ext>
            </a:extLst>
          </p:cNvPr>
          <p:cNvGrpSpPr/>
          <p:nvPr/>
        </p:nvGrpSpPr>
        <p:grpSpPr>
          <a:xfrm>
            <a:off x="809824" y="674833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="" xmlns:a16="http://schemas.microsoft.com/office/drawing/2014/main" id="{40CF7E0D-BEFC-D5D1-5B5C-08E1DE8A59FA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="" xmlns:a16="http://schemas.microsoft.com/office/drawing/2014/main" id="{013551B3-CDC6-0414-6325-F97A7A12EE29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="" xmlns:a16="http://schemas.microsoft.com/office/drawing/2014/main" id="{1F121608-4E09-7871-8327-7A5F295B8236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="" xmlns:a16="http://schemas.microsoft.com/office/drawing/2014/main" id="{0603CAF3-F876-F782-F281-7D7E63060506}"/>
              </a:ext>
            </a:extLst>
          </p:cNvPr>
          <p:cNvSpPr txBox="1"/>
          <p:nvPr/>
        </p:nvSpPr>
        <p:spPr>
          <a:xfrm>
            <a:off x="990600" y="1562100"/>
            <a:ext cx="105918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주요</a:t>
            </a:r>
            <a:r>
              <a:rPr 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기능</a:t>
            </a:r>
            <a:r>
              <a:rPr 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: ADC</a:t>
            </a:r>
            <a:r>
              <a:rPr lang="ko-KR" alt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</a:t>
            </a:r>
            <a:r>
              <a:rPr lang="en-US" altLang="ko-KR" sz="6399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WatchDog</a:t>
            </a:r>
            <a:endParaRPr lang="en-US" sz="6399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A8E47C1B-A5C9-7EF3-622C-70EDC4D109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03" y="2928906"/>
            <a:ext cx="9784844" cy="766794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="" xmlns:a16="http://schemas.microsoft.com/office/drawing/2014/main" id="{419E2F3F-A598-0B11-5766-CAC47B2F2986}"/>
              </a:ext>
            </a:extLst>
          </p:cNvPr>
          <p:cNvCxnSpPr>
            <a:cxnSpLocks/>
          </p:cNvCxnSpPr>
          <p:nvPr/>
        </p:nvCxnSpPr>
        <p:spPr>
          <a:xfrm>
            <a:off x="11133294" y="3274274"/>
            <a:ext cx="629784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494509B0-170E-B79A-0025-5987663F614B}"/>
              </a:ext>
            </a:extLst>
          </p:cNvPr>
          <p:cNvSpPr txBox="1"/>
          <p:nvPr/>
        </p:nvSpPr>
        <p:spPr>
          <a:xfrm>
            <a:off x="11991831" y="3056038"/>
            <a:ext cx="52293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err="1">
                <a:latin typeface="+mn-ea"/>
              </a:rPr>
              <a:t>WatchDog</a:t>
            </a:r>
            <a:r>
              <a:rPr lang="en-US" altLang="ko-KR" sz="2800" dirty="0">
                <a:latin typeface="+mn-ea"/>
              </a:rPr>
              <a:t> </a:t>
            </a:r>
            <a:r>
              <a:rPr lang="ko-KR" altLang="en-US" sz="2800" dirty="0">
                <a:latin typeface="+mn-ea"/>
              </a:rPr>
              <a:t>범위 설정</a:t>
            </a:r>
          </a:p>
        </p:txBody>
      </p:sp>
      <p:pic>
        <p:nvPicPr>
          <p:cNvPr id="14" name="그림 13" descr="텍스트, 스크린샷, 폰트, 번호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4F6D676C-12A3-B1B7-791C-C6F2412160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302" y="3657600"/>
            <a:ext cx="8829184" cy="5954566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="" xmlns:a16="http://schemas.microsoft.com/office/drawing/2014/main" id="{7A7543E2-C99E-7B8A-22C3-52D6FAFEF7BB}"/>
              </a:ext>
            </a:extLst>
          </p:cNvPr>
          <p:cNvGrpSpPr/>
          <p:nvPr/>
        </p:nvGrpSpPr>
        <p:grpSpPr>
          <a:xfrm>
            <a:off x="10287000" y="6765357"/>
            <a:ext cx="6228395" cy="523220"/>
            <a:chOff x="10688004" y="6765357"/>
            <a:chExt cx="6228395" cy="523220"/>
          </a:xfrm>
        </p:grpSpPr>
        <p:cxnSp>
          <p:nvCxnSpPr>
            <p:cNvPr id="20" name="직선 화살표 연결선 19">
              <a:extLst>
                <a:ext uri="{FF2B5EF4-FFF2-40B4-BE49-F238E27FC236}">
                  <a16:creationId xmlns="" xmlns:a16="http://schemas.microsoft.com/office/drawing/2014/main" id="{1AA92D37-1BC2-387F-5E2D-8CC4089689AD}"/>
                </a:ext>
              </a:extLst>
            </p:cNvPr>
            <p:cNvCxnSpPr>
              <a:cxnSpLocks/>
            </p:cNvCxnSpPr>
            <p:nvPr/>
          </p:nvCxnSpPr>
          <p:spPr>
            <a:xfrm>
              <a:off x="10688004" y="6983593"/>
              <a:ext cx="62978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775FA749-FAB0-6C5D-8244-BF397074C94E}"/>
                </a:ext>
              </a:extLst>
            </p:cNvPr>
            <p:cNvSpPr txBox="1"/>
            <p:nvPr/>
          </p:nvSpPr>
          <p:spPr>
            <a:xfrm>
              <a:off x="11546540" y="6765357"/>
              <a:ext cx="5369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 err="1">
                  <a:latin typeface="+mn-ea"/>
                </a:rPr>
                <a:t>콜백</a:t>
              </a:r>
              <a:r>
                <a:rPr lang="ko-KR" altLang="en-US" sz="2800" dirty="0">
                  <a:latin typeface="+mn-ea"/>
                </a:rPr>
                <a:t> 시</a:t>
              </a:r>
              <a:r>
                <a:rPr lang="en-US" altLang="ko-KR" sz="2800" dirty="0">
                  <a:latin typeface="+mn-ea"/>
                </a:rPr>
                <a:t> </a:t>
              </a:r>
              <a:r>
                <a:rPr lang="en-US" altLang="ko-KR" sz="2800" dirty="0" err="1">
                  <a:latin typeface="+mn-ea"/>
                </a:rPr>
                <a:t>WatchDog</a:t>
              </a:r>
              <a:r>
                <a:rPr lang="ko-KR" altLang="en-US" sz="2800" dirty="0">
                  <a:latin typeface="+mn-ea"/>
                </a:rPr>
                <a:t>의 범위 변경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86306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A79A207-D132-4A49-5F01-DDC3C24D0F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="" xmlns:a16="http://schemas.microsoft.com/office/drawing/2014/main" id="{A60C4EC6-25A1-18BE-2303-EED1B1DFD60C}"/>
              </a:ext>
            </a:extLst>
          </p:cNvPr>
          <p:cNvGrpSpPr/>
          <p:nvPr/>
        </p:nvGrpSpPr>
        <p:grpSpPr>
          <a:xfrm>
            <a:off x="809824" y="674833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="" xmlns:a16="http://schemas.microsoft.com/office/drawing/2014/main" id="{2111598E-F860-0771-3A17-6FC8721835F0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="" xmlns:a16="http://schemas.microsoft.com/office/drawing/2014/main" id="{FD84D8F9-D89D-C355-E880-734346F8BCEF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="" xmlns:a16="http://schemas.microsoft.com/office/drawing/2014/main" id="{F809EF5A-51F0-56B0-21B0-A67F830264DD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="" xmlns:a16="http://schemas.microsoft.com/office/drawing/2014/main" id="{3AFF87BC-FAE1-3067-57A0-4BCD813E760B}"/>
              </a:ext>
            </a:extLst>
          </p:cNvPr>
          <p:cNvSpPr txBox="1"/>
          <p:nvPr/>
        </p:nvSpPr>
        <p:spPr>
          <a:xfrm>
            <a:off x="990600" y="1562100"/>
            <a:ext cx="10591800" cy="104381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주요</a:t>
            </a:r>
            <a:r>
              <a:rPr 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기능</a:t>
            </a:r>
            <a:r>
              <a:rPr 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: ADC</a:t>
            </a:r>
            <a:r>
              <a:rPr lang="ko-KR" alt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</a:t>
            </a:r>
            <a:r>
              <a:rPr lang="en-US" altLang="ko-KR" sz="6399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WatchDog</a:t>
            </a:r>
            <a:endParaRPr lang="en-US" sz="6399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  <p:pic>
        <p:nvPicPr>
          <p:cNvPr id="8" name="그림 7" descr="텍스트, 스크린샷, 폰트, 라인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03D0D7E3-84B9-3096-61A5-818C6B5CE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186786"/>
            <a:ext cx="13280197" cy="4838939"/>
          </a:xfrm>
          <a:prstGeom prst="rect">
            <a:avLst/>
          </a:prstGeom>
        </p:spPr>
      </p:pic>
      <p:grpSp>
        <p:nvGrpSpPr>
          <p:cNvPr id="12" name="그룹 11">
            <a:extLst>
              <a:ext uri="{FF2B5EF4-FFF2-40B4-BE49-F238E27FC236}">
                <a16:creationId xmlns="" xmlns:a16="http://schemas.microsoft.com/office/drawing/2014/main" id="{811436CA-0B47-DB9B-F921-AE1122D69FA5}"/>
              </a:ext>
            </a:extLst>
          </p:cNvPr>
          <p:cNvGrpSpPr/>
          <p:nvPr/>
        </p:nvGrpSpPr>
        <p:grpSpPr>
          <a:xfrm>
            <a:off x="8099722" y="6667500"/>
            <a:ext cx="6228395" cy="523220"/>
            <a:chOff x="10688004" y="6765357"/>
            <a:chExt cx="6228395" cy="523220"/>
          </a:xfrm>
        </p:grpSpPr>
        <p:cxnSp>
          <p:nvCxnSpPr>
            <p:cNvPr id="13" name="직선 화살표 연결선 12">
              <a:extLst>
                <a:ext uri="{FF2B5EF4-FFF2-40B4-BE49-F238E27FC236}">
                  <a16:creationId xmlns="" xmlns:a16="http://schemas.microsoft.com/office/drawing/2014/main" id="{9C8912E9-3EE4-3861-C0A9-8ABC2A39AE03}"/>
                </a:ext>
              </a:extLst>
            </p:cNvPr>
            <p:cNvCxnSpPr>
              <a:cxnSpLocks/>
            </p:cNvCxnSpPr>
            <p:nvPr/>
          </p:nvCxnSpPr>
          <p:spPr>
            <a:xfrm>
              <a:off x="10688004" y="6983593"/>
              <a:ext cx="62978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6C141EAA-E11A-B721-C673-967706DCAFFE}"/>
                </a:ext>
              </a:extLst>
            </p:cNvPr>
            <p:cNvSpPr txBox="1"/>
            <p:nvPr/>
          </p:nvSpPr>
          <p:spPr>
            <a:xfrm>
              <a:off x="11546540" y="6765357"/>
              <a:ext cx="5369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+mn-ea"/>
                </a:rPr>
                <a:t>STOP </a:t>
              </a:r>
              <a:r>
                <a:rPr lang="ko-KR" altLang="en-US" sz="2800" dirty="0">
                  <a:latin typeface="+mn-ea"/>
                </a:rPr>
                <a:t>범위에 있을 시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5865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B0FC1F9F-F674-2FE1-749C-F1F3845E4A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="" xmlns:a16="http://schemas.microsoft.com/office/drawing/2014/main" id="{49F771EC-6380-A57F-950E-23382665FF53}"/>
              </a:ext>
            </a:extLst>
          </p:cNvPr>
          <p:cNvGrpSpPr/>
          <p:nvPr/>
        </p:nvGrpSpPr>
        <p:grpSpPr>
          <a:xfrm>
            <a:off x="809824" y="674833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="" xmlns:a16="http://schemas.microsoft.com/office/drawing/2014/main" id="{45DC4BF4-ABD2-E5EB-D314-144A616088ED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="" xmlns:a16="http://schemas.microsoft.com/office/drawing/2014/main" id="{1AA012F6-B6D4-26F8-831A-D0634EFBF211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="" xmlns:a16="http://schemas.microsoft.com/office/drawing/2014/main" id="{1CD53883-E2F8-5B1F-E947-D518CE236D8D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7" name="TextBox 7">
            <a:extLst>
              <a:ext uri="{FF2B5EF4-FFF2-40B4-BE49-F238E27FC236}">
                <a16:creationId xmlns="" xmlns:a16="http://schemas.microsoft.com/office/drawing/2014/main" id="{830161ED-9BEC-9636-0E30-606CC5540C6F}"/>
              </a:ext>
            </a:extLst>
          </p:cNvPr>
          <p:cNvSpPr txBox="1"/>
          <p:nvPr/>
        </p:nvSpPr>
        <p:spPr>
          <a:xfrm>
            <a:off x="990600" y="1562100"/>
            <a:ext cx="105918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주요</a:t>
            </a:r>
            <a:r>
              <a:rPr 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기능</a:t>
            </a:r>
            <a:r>
              <a:rPr 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: ADC</a:t>
            </a:r>
            <a:r>
              <a:rPr lang="ko-KR" alt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</a:t>
            </a:r>
            <a:r>
              <a:rPr lang="en-US" altLang="ko-KR" sz="6399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WatchDog</a:t>
            </a:r>
            <a:endParaRPr lang="en-US" sz="6399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  <p:pic>
        <p:nvPicPr>
          <p:cNvPr id="10" name="그림 9" descr="텍스트, 스크린샷, 폰트, 번호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67474778-ABCA-F0C8-9386-160DFEDC68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848" y="2706682"/>
            <a:ext cx="7400552" cy="6793949"/>
          </a:xfrm>
          <a:prstGeom prst="rect">
            <a:avLst/>
          </a:prstGeom>
        </p:spPr>
      </p:pic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1639EB07-9D7E-8B17-35A1-E82EB255AC7A}"/>
              </a:ext>
            </a:extLst>
          </p:cNvPr>
          <p:cNvGrpSpPr/>
          <p:nvPr/>
        </p:nvGrpSpPr>
        <p:grpSpPr>
          <a:xfrm>
            <a:off x="6944203" y="8463290"/>
            <a:ext cx="6228395" cy="523220"/>
            <a:chOff x="10688004" y="6765357"/>
            <a:chExt cx="6228395" cy="523220"/>
          </a:xfrm>
        </p:grpSpPr>
        <p:cxnSp>
          <p:nvCxnSpPr>
            <p:cNvPr id="21" name="직선 화살표 연결선 20">
              <a:extLst>
                <a:ext uri="{FF2B5EF4-FFF2-40B4-BE49-F238E27FC236}">
                  <a16:creationId xmlns="" xmlns:a16="http://schemas.microsoft.com/office/drawing/2014/main" id="{2FCC38FE-4027-C185-AC11-DDD939BAE65C}"/>
                </a:ext>
              </a:extLst>
            </p:cNvPr>
            <p:cNvCxnSpPr>
              <a:cxnSpLocks/>
            </p:cNvCxnSpPr>
            <p:nvPr/>
          </p:nvCxnSpPr>
          <p:spPr>
            <a:xfrm>
              <a:off x="10688004" y="6983593"/>
              <a:ext cx="62978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AB38D1A6-7CE1-E6C4-46B6-2403E3359CC9}"/>
                </a:ext>
              </a:extLst>
            </p:cNvPr>
            <p:cNvSpPr txBox="1"/>
            <p:nvPr/>
          </p:nvSpPr>
          <p:spPr>
            <a:xfrm>
              <a:off x="11546540" y="6765357"/>
              <a:ext cx="5369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+mn-ea"/>
                </a:rPr>
                <a:t>이전 값</a:t>
              </a:r>
              <a:r>
                <a:rPr lang="en-US" altLang="ko-KR" sz="2800" dirty="0">
                  <a:latin typeface="+mn-ea"/>
                </a:rPr>
                <a:t>, flag, LCD </a:t>
              </a:r>
              <a:r>
                <a:rPr lang="ko-KR" altLang="en-US" sz="2800" dirty="0">
                  <a:latin typeface="+mn-ea"/>
                </a:rPr>
                <a:t>업데이트</a:t>
              </a:r>
              <a:endParaRPr lang="en-US" altLang="ko-KR" sz="2800" dirty="0">
                <a:latin typeface="+mn-ea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="" xmlns:a16="http://schemas.microsoft.com/office/drawing/2014/main" id="{B4008B0F-9F82-D00F-3CAB-02DD9D11C292}"/>
              </a:ext>
            </a:extLst>
          </p:cNvPr>
          <p:cNvGrpSpPr/>
          <p:nvPr/>
        </p:nvGrpSpPr>
        <p:grpSpPr>
          <a:xfrm>
            <a:off x="7829633" y="5640994"/>
            <a:ext cx="6228395" cy="523220"/>
            <a:chOff x="10688004" y="6765357"/>
            <a:chExt cx="6228395" cy="523220"/>
          </a:xfrm>
        </p:grpSpPr>
        <p:cxnSp>
          <p:nvCxnSpPr>
            <p:cNvPr id="18" name="직선 화살표 연결선 17">
              <a:extLst>
                <a:ext uri="{FF2B5EF4-FFF2-40B4-BE49-F238E27FC236}">
                  <a16:creationId xmlns="" xmlns:a16="http://schemas.microsoft.com/office/drawing/2014/main" id="{7236DBB1-78AB-DA0A-9CFC-B72C5A140534}"/>
                </a:ext>
              </a:extLst>
            </p:cNvPr>
            <p:cNvCxnSpPr>
              <a:cxnSpLocks/>
            </p:cNvCxnSpPr>
            <p:nvPr/>
          </p:nvCxnSpPr>
          <p:spPr>
            <a:xfrm>
              <a:off x="10688004" y="6983593"/>
              <a:ext cx="629784" cy="0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C38A0E65-65D4-12FE-63BA-AFBEFC12C842}"/>
                </a:ext>
              </a:extLst>
            </p:cNvPr>
            <p:cNvSpPr txBox="1"/>
            <p:nvPr/>
          </p:nvSpPr>
          <p:spPr>
            <a:xfrm>
              <a:off x="11546540" y="6765357"/>
              <a:ext cx="53698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dirty="0">
                  <a:latin typeface="+mn-ea"/>
                </a:rPr>
                <a:t>모드에 따라서 범위 변경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46404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9322BA04-6DBD-BA06-25DD-A7B62F46FA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="" xmlns:a16="http://schemas.microsoft.com/office/drawing/2014/main" id="{0198C715-0721-8A74-2442-5A72997ACBEF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="" xmlns:a16="http://schemas.microsoft.com/office/drawing/2014/main" id="{A6997AA0-17F5-66FA-DE30-A67565099827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="" xmlns:a16="http://schemas.microsoft.com/office/drawing/2014/main" id="{C8F3A870-4BEC-8D3A-E64B-38E32ECA7679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="" xmlns:a16="http://schemas.microsoft.com/office/drawing/2014/main" id="{44406756-A336-89C3-2880-1D242993332A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>
            <a:extLst>
              <a:ext uri="{FF2B5EF4-FFF2-40B4-BE49-F238E27FC236}">
                <a16:creationId xmlns="" xmlns:a16="http://schemas.microsoft.com/office/drawing/2014/main" id="{C2AE31EE-0787-886B-46B2-0BE1C90968B4}"/>
              </a:ext>
            </a:extLst>
          </p:cNvPr>
          <p:cNvSpPr txBox="1"/>
          <p:nvPr/>
        </p:nvSpPr>
        <p:spPr>
          <a:xfrm>
            <a:off x="990600" y="1627138"/>
            <a:ext cx="71628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주요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기능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: </a:t>
            </a:r>
            <a:r>
              <a:rPr lang="ko-KR" alt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인터럽트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35" name="TextBox 9">
            <a:extLst>
              <a:ext uri="{FF2B5EF4-FFF2-40B4-BE49-F238E27FC236}">
                <a16:creationId xmlns="" xmlns:a16="http://schemas.microsoft.com/office/drawing/2014/main" id="{35031607-AB6C-DE1B-40BF-14E08747FE10}"/>
              </a:ext>
            </a:extLst>
          </p:cNvPr>
          <p:cNvSpPr txBox="1"/>
          <p:nvPr/>
        </p:nvSpPr>
        <p:spPr>
          <a:xfrm>
            <a:off x="2034206" y="4879238"/>
            <a:ext cx="3622563" cy="14849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2800" dirty="0">
                <a:latin typeface="210 밀레니얼"/>
                <a:ea typeface="210 밀레니얼"/>
                <a:cs typeface="210 밀레니얼"/>
                <a:sym typeface="210 밀레니얼"/>
              </a:rPr>
              <a:t>→ 스위치 모드 설정</a:t>
            </a:r>
            <a:endParaRPr lang="en-US" sz="2800" dirty="0"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="" xmlns:a16="http://schemas.microsoft.com/office/drawing/2014/main" id="{117119ED-7A3B-CAF7-F399-E11FF6AC56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87" r="19469"/>
          <a:stretch>
            <a:fillRect/>
          </a:stretch>
        </p:blipFill>
        <p:spPr>
          <a:xfrm>
            <a:off x="4677989" y="3989338"/>
            <a:ext cx="4466009" cy="115416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85E7DDDC-E043-3FCD-5190-3301A4139A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01"/>
          <a:stretch>
            <a:fillRect/>
          </a:stretch>
        </p:blipFill>
        <p:spPr>
          <a:xfrm>
            <a:off x="2285218" y="4010615"/>
            <a:ext cx="1902927" cy="1154162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="" xmlns:a16="http://schemas.microsoft.com/office/drawing/2014/main" id="{A2F98D66-2531-E721-A4AB-B3B062616B3E}"/>
              </a:ext>
            </a:extLst>
          </p:cNvPr>
          <p:cNvSpPr txBox="1"/>
          <p:nvPr/>
        </p:nvSpPr>
        <p:spPr>
          <a:xfrm>
            <a:off x="1066798" y="7180273"/>
            <a:ext cx="16154399" cy="16158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200000"/>
              </a:lnSpc>
            </a:pPr>
            <a:r>
              <a:rPr lang="en-US" altLang="ko-KR" sz="2800" dirty="0">
                <a:latin typeface="210 밀레니얼"/>
                <a:ea typeface="210 밀레니얼"/>
                <a:cs typeface="210 밀레니얼"/>
                <a:sym typeface="210 밀레니얼"/>
              </a:rPr>
              <a:t>Pull Up + Falling </a:t>
            </a:r>
            <a:r>
              <a:rPr lang="en-US" altLang="ko-KR" sz="2800" dirty="0" err="1">
                <a:latin typeface="210 밀레니얼"/>
                <a:ea typeface="210 밀레니얼"/>
                <a:cs typeface="210 밀레니얼"/>
                <a:sym typeface="210 밀레니얼"/>
              </a:rPr>
              <a:t>Eage</a:t>
            </a:r>
            <a:r>
              <a:rPr lang="en-US" altLang="ko-KR" sz="2800" dirty="0"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ko-KR" altLang="en-US" sz="2800" dirty="0">
                <a:latin typeface="210 밀레니얼"/>
                <a:ea typeface="210 밀레니얼"/>
                <a:cs typeface="210 밀레니얼"/>
                <a:sym typeface="210 밀레니얼"/>
              </a:rPr>
              <a:t>이유 </a:t>
            </a:r>
            <a:endParaRPr lang="en-US" altLang="ko-KR" sz="2800" dirty="0">
              <a:latin typeface="210 밀레니얼"/>
              <a:ea typeface="210 밀레니얼"/>
              <a:cs typeface="210 밀레니얼"/>
              <a:sym typeface="210 밀레니얼"/>
            </a:endParaRPr>
          </a:p>
          <a:p>
            <a:pPr algn="ctr">
              <a:lnSpc>
                <a:spcPct val="200000"/>
              </a:lnSpc>
            </a:pPr>
            <a:r>
              <a:rPr lang="ko-KR" altLang="en-US" sz="2800" dirty="0">
                <a:latin typeface="210 밀레니얼"/>
                <a:ea typeface="210 밀레니얼"/>
                <a:cs typeface="210 밀레니얼"/>
                <a:sym typeface="210 밀레니얼"/>
              </a:rPr>
              <a:t>→ 눌렀을 때 끊어져야 때문에 누르지 않은 상태에서는 전류가 흘러야 함</a:t>
            </a:r>
            <a:endParaRPr lang="en-US" sz="2800" dirty="0"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10" name="그림 9" descr="텍스트, 폰트, 도표, 라인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7B4129F8-A6B4-2936-DE34-D3A5EC01A5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021"/>
          <a:stretch>
            <a:fillRect/>
          </a:stretch>
        </p:blipFill>
        <p:spPr>
          <a:xfrm>
            <a:off x="10336113" y="2083812"/>
            <a:ext cx="4590240" cy="4965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2881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C8644CC4-8F19-923E-BBD1-424D45307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="" xmlns:a16="http://schemas.microsoft.com/office/drawing/2014/main" id="{F2440C1D-1017-4231-A75A-ED9E52F737A7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="" xmlns:a16="http://schemas.microsoft.com/office/drawing/2014/main" id="{E302EE60-B662-F3DD-21AF-008457869787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="" xmlns:a16="http://schemas.microsoft.com/office/drawing/2014/main" id="{D5096524-BCF4-9D33-6634-A2BEA54E37C5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="" xmlns:a16="http://schemas.microsoft.com/office/drawing/2014/main" id="{B6D6A8E2-01B0-D7CE-6AE1-611157C67450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7" name="TextBox 7">
            <a:extLst>
              <a:ext uri="{FF2B5EF4-FFF2-40B4-BE49-F238E27FC236}">
                <a16:creationId xmlns="" xmlns:a16="http://schemas.microsoft.com/office/drawing/2014/main" id="{041FB099-6724-A9D6-DAD9-1BCA2210130E}"/>
              </a:ext>
            </a:extLst>
          </p:cNvPr>
          <p:cNvSpPr txBox="1"/>
          <p:nvPr/>
        </p:nvSpPr>
        <p:spPr>
          <a:xfrm>
            <a:off x="990600" y="1627138"/>
            <a:ext cx="71628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주요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</a:t>
            </a:r>
            <a:r>
              <a:rPr lang="en-US" sz="6399" dirty="0" err="1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기능</a:t>
            </a:r>
            <a:r>
              <a:rPr 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: </a:t>
            </a:r>
            <a:r>
              <a:rPr lang="ko-KR" alt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인터럽트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pic>
        <p:nvPicPr>
          <p:cNvPr id="10" name="그림 9" descr="텍스트, 폰트, 라인, 스크린샷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F01E592D-D819-6940-CDF3-7477294EF9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995600"/>
            <a:ext cx="13322869" cy="2900500"/>
          </a:xfrm>
          <a:prstGeom prst="rect">
            <a:avLst/>
          </a:prstGeom>
        </p:spPr>
      </p:pic>
      <p:sp>
        <p:nvSpPr>
          <p:cNvPr id="11" name="TextBox 9">
            <a:extLst>
              <a:ext uri="{FF2B5EF4-FFF2-40B4-BE49-F238E27FC236}">
                <a16:creationId xmlns="" xmlns:a16="http://schemas.microsoft.com/office/drawing/2014/main" id="{F02DD9EB-661F-8FF5-60C6-C172532286DF}"/>
              </a:ext>
            </a:extLst>
          </p:cNvPr>
          <p:cNvSpPr txBox="1"/>
          <p:nvPr/>
        </p:nvSpPr>
        <p:spPr>
          <a:xfrm>
            <a:off x="8618722" y="3418516"/>
            <a:ext cx="7467600" cy="973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2800" dirty="0">
                <a:latin typeface="210 밀레니얼"/>
                <a:ea typeface="210 밀레니얼"/>
                <a:cs typeface="210 밀레니얼"/>
                <a:sym typeface="210 밀레니얼"/>
              </a:rPr>
              <a:t>→ 조이스틱의 스위치가 눌렸을 때 인터럽트 발생</a:t>
            </a:r>
            <a:endParaRPr lang="en-US" sz="2800" dirty="0"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="" xmlns:a16="http://schemas.microsoft.com/office/drawing/2014/main" id="{1957127A-CF42-AA87-2162-EEBA306D4DCD}"/>
              </a:ext>
            </a:extLst>
          </p:cNvPr>
          <p:cNvSpPr txBox="1"/>
          <p:nvPr/>
        </p:nvSpPr>
        <p:spPr>
          <a:xfrm>
            <a:off x="6019800" y="5157308"/>
            <a:ext cx="7467600" cy="9733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2800" dirty="0">
                <a:latin typeface="210 밀레니얼"/>
                <a:ea typeface="210 밀레니얼"/>
                <a:cs typeface="210 밀레니얼"/>
                <a:sym typeface="210 밀레니얼"/>
              </a:rPr>
              <a:t>→ 스위치 상태</a:t>
            </a:r>
            <a:r>
              <a:rPr lang="en-US" altLang="ko-KR" sz="2800" dirty="0">
                <a:latin typeface="210 밀레니얼"/>
                <a:ea typeface="210 밀레니얼"/>
                <a:cs typeface="210 밀레니얼"/>
                <a:sym typeface="210 밀레니얼"/>
              </a:rPr>
              <a:t>, </a:t>
            </a:r>
            <a:r>
              <a:rPr lang="ko-KR" altLang="en-US" sz="2800" dirty="0" err="1">
                <a:latin typeface="210 밀레니얼"/>
                <a:ea typeface="210 밀레니얼"/>
                <a:cs typeface="210 밀레니얼"/>
                <a:sym typeface="210 밀레니얼"/>
              </a:rPr>
              <a:t>서보모터</a:t>
            </a:r>
            <a:r>
              <a:rPr lang="ko-KR" altLang="en-US" sz="2800" dirty="0">
                <a:latin typeface="210 밀레니얼"/>
                <a:ea typeface="210 밀레니얼"/>
                <a:cs typeface="210 밀레니얼"/>
                <a:sym typeface="210 밀레니얼"/>
              </a:rPr>
              <a:t> 상태</a:t>
            </a:r>
            <a:r>
              <a:rPr lang="en-US" altLang="ko-KR" sz="2800" dirty="0">
                <a:latin typeface="210 밀레니얼"/>
                <a:ea typeface="210 밀레니얼"/>
                <a:cs typeface="210 밀레니얼"/>
                <a:sym typeface="210 밀레니얼"/>
              </a:rPr>
              <a:t>, LCD </a:t>
            </a:r>
            <a:r>
              <a:rPr lang="ko-KR" altLang="en-US" sz="2800" dirty="0">
                <a:latin typeface="210 밀레니얼"/>
                <a:ea typeface="210 밀레니얼"/>
                <a:cs typeface="210 밀레니얼"/>
                <a:sym typeface="210 밀레니얼"/>
              </a:rPr>
              <a:t>업데이트</a:t>
            </a:r>
            <a:endParaRPr lang="en-US" sz="2800" dirty="0"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</p:spTree>
    <p:extLst>
      <p:ext uri="{BB962C8B-B14F-4D97-AF65-F5344CB8AC3E}">
        <p14:creationId xmlns:p14="http://schemas.microsoft.com/office/powerpoint/2010/main" val="6641664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3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902500" y="1668699"/>
            <a:ext cx="23741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99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고찰</a:t>
            </a:r>
            <a:endParaRPr lang="en-US" sz="6399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="" xmlns:a16="http://schemas.microsoft.com/office/drawing/2014/main" id="{DE702773-A1BB-FC37-1301-FF110714BE6B}"/>
              </a:ext>
            </a:extLst>
          </p:cNvPr>
          <p:cNvSpPr txBox="1"/>
          <p:nvPr/>
        </p:nvSpPr>
        <p:spPr>
          <a:xfrm>
            <a:off x="1367118" y="4033262"/>
            <a:ext cx="144018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36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▶ 물 수위센서는 물의 높이로만 측정되기 때문에 강수량을 기준으로 하는 </a:t>
            </a:r>
            <a:r>
              <a:rPr lang="en-US" altLang="ko-KR" sz="36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AUTO</a:t>
            </a:r>
            <a:r>
              <a:rPr lang="ko-KR" altLang="en-US" sz="36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 모드를 구현할 때 값이 측정을 불안정</a:t>
            </a:r>
            <a:endParaRPr lang="en-US" sz="3600" dirty="0">
              <a:solidFill>
                <a:srgbClr val="1D2A3A"/>
              </a:solidFill>
              <a:latin typeface="210 밀레니얼"/>
              <a:ea typeface="210 밀레니얼"/>
              <a:cs typeface="210 밀레니얼"/>
              <a:sym typeface="210 밀레니얼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="" xmlns:a16="http://schemas.microsoft.com/office/drawing/2014/main" id="{0331D9B3-8F29-071C-475A-B38FC0323A6F}"/>
              </a:ext>
            </a:extLst>
          </p:cNvPr>
          <p:cNvSpPr txBox="1"/>
          <p:nvPr/>
        </p:nvSpPr>
        <p:spPr>
          <a:xfrm>
            <a:off x="1367118" y="6591300"/>
            <a:ext cx="16111056" cy="55399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3600" dirty="0">
                <a:solidFill>
                  <a:srgbClr val="1D2A3A"/>
                </a:solidFill>
                <a:latin typeface="210 밀레니얼"/>
                <a:ea typeface="210 밀레니얼"/>
                <a:cs typeface="210 밀레니얼"/>
                <a:sym typeface="210 밀레니얼"/>
              </a:rPr>
              <a:t>▶</a:t>
            </a:r>
            <a:r>
              <a:rPr lang="ko-KR" altLang="en-US" sz="3600" dirty="0">
                <a:solidFill>
                  <a:srgbClr val="1D2A3A"/>
                </a:solidFill>
                <a:latin typeface="210 밀레니얼" panose="020B0600000101010101" charset="-127"/>
                <a:ea typeface="210 밀레니얼" panose="020B0600000101010101" charset="-127"/>
                <a:cs typeface="210 밀레니얼"/>
                <a:sym typeface="210 밀레니얼"/>
              </a:rPr>
              <a:t> 데이터 형을 잘못 사용하여 버그 발생</a:t>
            </a:r>
            <a:endParaRPr lang="en-US" sz="3600" dirty="0">
              <a:solidFill>
                <a:srgbClr val="1D2A3A"/>
              </a:solidFill>
              <a:latin typeface="210 밀레니얼" panose="020B0600000101010101" charset="-127"/>
              <a:ea typeface="210 밀레니얼" panose="020B0600000101010101" charset="-127"/>
              <a:cs typeface="210 밀레니얼"/>
              <a:sym typeface="210 밀레니얼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j-ea"/>
              <a:ea typeface="+mj-ea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3563561" y="3683533"/>
            <a:ext cx="849143" cy="704277"/>
            <a:chOff x="0" y="0"/>
            <a:chExt cx="223643" cy="185488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3563561" y="4703542"/>
            <a:ext cx="849143" cy="704277"/>
            <a:chOff x="0" y="0"/>
            <a:chExt cx="223643" cy="185488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3563561" y="5692661"/>
            <a:ext cx="849143" cy="704277"/>
            <a:chOff x="0" y="0"/>
            <a:chExt cx="223643" cy="185488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3579057" y="6703792"/>
            <a:ext cx="849143" cy="704277"/>
            <a:chOff x="0" y="0"/>
            <a:chExt cx="223643" cy="185488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19" name="TextBox 19"/>
          <p:cNvSpPr txBox="1"/>
          <p:nvPr/>
        </p:nvSpPr>
        <p:spPr>
          <a:xfrm>
            <a:off x="1611281" y="2171080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>
                <a:solidFill>
                  <a:srgbClr val="1D2A3A"/>
                </a:solidFill>
                <a:latin typeface="+mj-ea"/>
                <a:ea typeface="+mj-ea"/>
                <a:cs typeface="210 밀레니얼"/>
                <a:sym typeface="210 밀레니얼"/>
              </a:rPr>
              <a:t>목 차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062818" y="3816570"/>
            <a:ext cx="3886339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799" dirty="0" err="1">
                <a:solidFill>
                  <a:srgbClr val="3087BB"/>
                </a:solidFill>
                <a:latin typeface="+mj-ea"/>
                <a:ea typeface="+mj-ea"/>
                <a:cs typeface="210 디딤고딕"/>
                <a:sym typeface="210 디딤고딕"/>
              </a:rPr>
              <a:t>프로젝트</a:t>
            </a:r>
            <a:r>
              <a:rPr lang="en-US" sz="2799" dirty="0">
                <a:solidFill>
                  <a:srgbClr val="3087BB"/>
                </a:solidFill>
                <a:latin typeface="+mj-ea"/>
                <a:ea typeface="+mj-ea"/>
                <a:cs typeface="210 디딤고딕"/>
                <a:sym typeface="210 디딤고딕"/>
              </a:rPr>
              <a:t> </a:t>
            </a:r>
            <a:r>
              <a:rPr lang="ko-KR" altLang="en-US" sz="2799" dirty="0">
                <a:solidFill>
                  <a:srgbClr val="3087BB"/>
                </a:solidFill>
                <a:latin typeface="+mj-ea"/>
                <a:ea typeface="+mj-ea"/>
                <a:cs typeface="210 디딤고딕"/>
                <a:sym typeface="210 디딤고딕"/>
              </a:rPr>
              <a:t>주제</a:t>
            </a:r>
            <a:endParaRPr lang="en-US" sz="2799" dirty="0">
              <a:solidFill>
                <a:srgbClr val="3087BB"/>
              </a:solidFill>
              <a:latin typeface="+mj-ea"/>
              <a:ea typeface="+mj-ea"/>
              <a:cs typeface="210 디딤고딕"/>
              <a:sym typeface="210 디딤고딕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3398211" y="3835647"/>
            <a:ext cx="11798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+mj-ea"/>
                <a:ea typeface="+mj-ea"/>
                <a:cs typeface="210 밀레니얼 Light"/>
                <a:sym typeface="210 밀레니얼 Light"/>
              </a:rPr>
              <a:t>01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3398215" y="4833644"/>
            <a:ext cx="11798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+mj-ea"/>
                <a:ea typeface="+mj-ea"/>
                <a:cs typeface="210 밀레니얼 Light"/>
                <a:sym typeface="210 밀레니얼 Light"/>
              </a:rPr>
              <a:t>02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062822" y="4814567"/>
            <a:ext cx="388633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+mj-ea"/>
                <a:ea typeface="+mj-ea"/>
                <a:cs typeface="210 디딤고딕"/>
                <a:sym typeface="210 디딤고딕"/>
              </a:rPr>
              <a:t>시연 영상</a:t>
            </a:r>
            <a:endParaRPr lang="en-US" sz="2799" dirty="0">
              <a:solidFill>
                <a:srgbClr val="3087BB"/>
              </a:solidFill>
              <a:latin typeface="+mj-ea"/>
              <a:ea typeface="+mj-ea"/>
              <a:cs typeface="210 디딤고딕"/>
              <a:sym typeface="210 디딤고딕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3398215" y="5844775"/>
            <a:ext cx="1210827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+mj-ea"/>
                <a:ea typeface="+mj-ea"/>
                <a:cs typeface="210 밀레니얼 Light"/>
                <a:sym typeface="210 밀레니얼 Light"/>
              </a:rPr>
              <a:t>03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06536" y="5825698"/>
            <a:ext cx="4570863" cy="43601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+mj-ea"/>
                <a:ea typeface="+mj-ea"/>
                <a:cs typeface="210 디딤고딕"/>
                <a:sym typeface="210 디딤고딕"/>
              </a:rPr>
              <a:t>구성도 및 </a:t>
            </a:r>
            <a:r>
              <a:rPr lang="en-US" altLang="ko-KR" sz="2799" dirty="0">
                <a:solidFill>
                  <a:srgbClr val="3087BB"/>
                </a:solidFill>
                <a:latin typeface="+mj-ea"/>
                <a:ea typeface="+mj-ea"/>
                <a:cs typeface="210 디딤고딕"/>
                <a:sym typeface="210 디딤고딕"/>
              </a:rPr>
              <a:t>CubeMX </a:t>
            </a:r>
            <a:r>
              <a:rPr lang="ko-KR" altLang="en-US" sz="2799" dirty="0">
                <a:solidFill>
                  <a:srgbClr val="3087BB"/>
                </a:solidFill>
                <a:latin typeface="+mj-ea"/>
                <a:ea typeface="+mj-ea"/>
                <a:cs typeface="210 디딤고딕"/>
                <a:sym typeface="210 디딤고딕"/>
              </a:rPr>
              <a:t>설정</a:t>
            </a:r>
            <a:endParaRPr lang="en-US" altLang="ko-KR" sz="2799" dirty="0">
              <a:solidFill>
                <a:srgbClr val="3087BB"/>
              </a:solidFill>
              <a:latin typeface="+mj-ea"/>
              <a:ea typeface="+mj-ea"/>
              <a:cs typeface="210 디딤고딕"/>
              <a:sym typeface="210 디딤고딕"/>
            </a:endParaRPr>
          </a:p>
        </p:txBody>
      </p:sp>
      <p:sp>
        <p:nvSpPr>
          <p:cNvPr id="26" name="TextBox 26"/>
          <p:cNvSpPr txBox="1"/>
          <p:nvPr/>
        </p:nvSpPr>
        <p:spPr>
          <a:xfrm>
            <a:off x="3398215" y="6855906"/>
            <a:ext cx="11798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+mj-ea"/>
                <a:ea typeface="+mj-ea"/>
                <a:cs typeface="210 밀레니얼 Light"/>
                <a:sym typeface="210 밀레니얼 Light"/>
              </a:rPr>
              <a:t>04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062822" y="6836829"/>
            <a:ext cx="388633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+mj-ea"/>
                <a:ea typeface="+mj-ea"/>
                <a:cs typeface="210 디딤고딕"/>
                <a:sym typeface="210 디딤고딕"/>
              </a:rPr>
              <a:t>주요 기능</a:t>
            </a:r>
            <a:endParaRPr lang="en-US" sz="2799" dirty="0">
              <a:solidFill>
                <a:srgbClr val="3087BB"/>
              </a:solidFill>
              <a:latin typeface="+mj-ea"/>
              <a:ea typeface="+mj-ea"/>
              <a:cs typeface="210 디딤고딕"/>
              <a:sym typeface="210 디딤고딕"/>
            </a:endParaRPr>
          </a:p>
        </p:txBody>
      </p:sp>
      <p:sp>
        <p:nvSpPr>
          <p:cNvPr id="30" name="TextBox 27">
            <a:extLst>
              <a:ext uri="{FF2B5EF4-FFF2-40B4-BE49-F238E27FC236}">
                <a16:creationId xmlns="" xmlns:a16="http://schemas.microsoft.com/office/drawing/2014/main" id="{32F36011-AFD1-A02A-A1F1-342963F601C0}"/>
              </a:ext>
            </a:extLst>
          </p:cNvPr>
          <p:cNvSpPr txBox="1"/>
          <p:nvPr/>
        </p:nvSpPr>
        <p:spPr>
          <a:xfrm>
            <a:off x="5062822" y="7853623"/>
            <a:ext cx="3886334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ko-KR" altLang="en-US" sz="2799" dirty="0">
                <a:solidFill>
                  <a:srgbClr val="3087BB"/>
                </a:solidFill>
                <a:latin typeface="+mj-ea"/>
                <a:ea typeface="+mj-ea"/>
                <a:cs typeface="210 디딤고딕"/>
                <a:sym typeface="210 디딤고딕"/>
              </a:rPr>
              <a:t>고찰</a:t>
            </a:r>
            <a:endParaRPr lang="en-US" sz="2799" dirty="0">
              <a:solidFill>
                <a:srgbClr val="3087BB"/>
              </a:solidFill>
              <a:latin typeface="+mj-ea"/>
              <a:ea typeface="+mj-ea"/>
              <a:cs typeface="210 디딤고딕"/>
              <a:sym typeface="210 디딤고딕"/>
            </a:endParaRPr>
          </a:p>
        </p:txBody>
      </p:sp>
      <p:grpSp>
        <p:nvGrpSpPr>
          <p:cNvPr id="31" name="Group 15">
            <a:extLst>
              <a:ext uri="{FF2B5EF4-FFF2-40B4-BE49-F238E27FC236}">
                <a16:creationId xmlns="" xmlns:a16="http://schemas.microsoft.com/office/drawing/2014/main" id="{7D8D48BB-D19B-9089-D803-97534FDE5AEE}"/>
              </a:ext>
            </a:extLst>
          </p:cNvPr>
          <p:cNvGrpSpPr/>
          <p:nvPr/>
        </p:nvGrpSpPr>
        <p:grpSpPr>
          <a:xfrm>
            <a:off x="3579056" y="7715823"/>
            <a:ext cx="849143" cy="704277"/>
            <a:chOff x="0" y="0"/>
            <a:chExt cx="223643" cy="185488"/>
          </a:xfrm>
        </p:grpSpPr>
        <p:sp>
          <p:nvSpPr>
            <p:cNvPr id="32" name="Freeform 16">
              <a:extLst>
                <a:ext uri="{FF2B5EF4-FFF2-40B4-BE49-F238E27FC236}">
                  <a16:creationId xmlns="" xmlns:a16="http://schemas.microsoft.com/office/drawing/2014/main" id="{AB268975-8582-6E8D-E119-4C1E8274C1F5}"/>
                </a:ext>
              </a:extLst>
            </p:cNvPr>
            <p:cNvSpPr/>
            <p:nvPr/>
          </p:nvSpPr>
          <p:spPr>
            <a:xfrm>
              <a:off x="0" y="0"/>
              <a:ext cx="223643" cy="185488"/>
            </a:xfrm>
            <a:custGeom>
              <a:avLst/>
              <a:gdLst/>
              <a:ahLst/>
              <a:cxnLst/>
              <a:rect l="l" t="t" r="r" b="b"/>
              <a:pathLst>
                <a:path w="223643" h="185488">
                  <a:moveTo>
                    <a:pt x="0" y="0"/>
                  </a:moveTo>
                  <a:lnTo>
                    <a:pt x="223643" y="0"/>
                  </a:lnTo>
                  <a:lnTo>
                    <a:pt x="223643" y="185488"/>
                  </a:lnTo>
                  <a:lnTo>
                    <a:pt x="0" y="185488"/>
                  </a:lnTo>
                  <a:close/>
                </a:path>
              </a:pathLst>
            </a:custGeom>
            <a:solidFill>
              <a:srgbClr val="F1FA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+mj-ea"/>
                <a:ea typeface="+mj-ea"/>
              </a:endParaRPr>
            </a:p>
          </p:txBody>
        </p:sp>
        <p:sp>
          <p:nvSpPr>
            <p:cNvPr id="33" name="TextBox 17">
              <a:extLst>
                <a:ext uri="{FF2B5EF4-FFF2-40B4-BE49-F238E27FC236}">
                  <a16:creationId xmlns="" xmlns:a16="http://schemas.microsoft.com/office/drawing/2014/main" id="{E63DFFBA-A6A1-7E0B-1B3D-D97A3A024DC8}"/>
                </a:ext>
              </a:extLst>
            </p:cNvPr>
            <p:cNvSpPr txBox="1"/>
            <p:nvPr/>
          </p:nvSpPr>
          <p:spPr>
            <a:xfrm>
              <a:off x="0" y="-47625"/>
              <a:ext cx="223643" cy="23311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34" name="TextBox 26">
            <a:extLst>
              <a:ext uri="{FF2B5EF4-FFF2-40B4-BE49-F238E27FC236}">
                <a16:creationId xmlns="" xmlns:a16="http://schemas.microsoft.com/office/drawing/2014/main" id="{045E9877-7A1D-5A1D-AA70-6C4FC7BB9264}"/>
              </a:ext>
            </a:extLst>
          </p:cNvPr>
          <p:cNvSpPr txBox="1"/>
          <p:nvPr/>
        </p:nvSpPr>
        <p:spPr>
          <a:xfrm>
            <a:off x="3413705" y="7864799"/>
            <a:ext cx="1179843" cy="4360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59"/>
              </a:lnSpc>
            </a:pPr>
            <a:r>
              <a:rPr lang="en-US" sz="2799" dirty="0">
                <a:solidFill>
                  <a:srgbClr val="1D2A3A"/>
                </a:solidFill>
                <a:latin typeface="+mj-ea"/>
                <a:ea typeface="+mj-ea"/>
                <a:cs typeface="210 밀레니얼 Light"/>
                <a:sym typeface="210 밀레니얼 Light"/>
              </a:rPr>
              <a:t>05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5D36A3E4-E2C2-9675-39DF-A7AB3D43E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="" xmlns:a16="http://schemas.microsoft.com/office/drawing/2014/main" id="{7A9A58A6-A6BB-9D3A-ADDD-403F293D5863}"/>
              </a:ext>
            </a:extLst>
          </p:cNvPr>
          <p:cNvGrpSpPr/>
          <p:nvPr/>
        </p:nvGrpSpPr>
        <p:grpSpPr>
          <a:xfrm>
            <a:off x="809825" y="674833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="" xmlns:a16="http://schemas.microsoft.com/office/drawing/2014/main" id="{617DC6B7-9927-05B6-D22A-4F808BFEE211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+mn-ea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="" xmlns:a16="http://schemas.microsoft.com/office/drawing/2014/main" id="{2A9587D4-F705-7181-0E18-11E30D695B1F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sp>
        <p:nvSpPr>
          <p:cNvPr id="10" name="TextBox 10">
            <a:extLst>
              <a:ext uri="{FF2B5EF4-FFF2-40B4-BE49-F238E27FC236}">
                <a16:creationId xmlns="" xmlns:a16="http://schemas.microsoft.com/office/drawing/2014/main" id="{694019AF-0D32-5E4D-DB6A-0FCAF26108AB}"/>
              </a:ext>
            </a:extLst>
          </p:cNvPr>
          <p:cNvSpPr txBox="1"/>
          <p:nvPr/>
        </p:nvSpPr>
        <p:spPr>
          <a:xfrm>
            <a:off x="1054900" y="1668699"/>
            <a:ext cx="28313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99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느낀점</a:t>
            </a:r>
            <a:endParaRPr lang="en-US" sz="6399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  <p:sp>
        <p:nvSpPr>
          <p:cNvPr id="5" name="TextBox 10">
            <a:extLst>
              <a:ext uri="{FF2B5EF4-FFF2-40B4-BE49-F238E27FC236}">
                <a16:creationId xmlns="" xmlns:a16="http://schemas.microsoft.com/office/drawing/2014/main" id="{64798DE9-DDE5-4ED6-E265-DB9DA5171275}"/>
              </a:ext>
            </a:extLst>
          </p:cNvPr>
          <p:cNvSpPr txBox="1"/>
          <p:nvPr/>
        </p:nvSpPr>
        <p:spPr>
          <a:xfrm>
            <a:off x="1367118" y="3883108"/>
            <a:ext cx="14401800" cy="16619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36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▶ 코드 구현에서 많이 힘들었는데</a:t>
            </a:r>
            <a:r>
              <a:rPr lang="en-US" altLang="ko-KR" sz="36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, </a:t>
            </a:r>
            <a:r>
              <a:rPr lang="ko-KR" altLang="en-US" sz="36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제가 맡은 조이스틱</a:t>
            </a:r>
            <a:r>
              <a:rPr lang="en-US" altLang="ko-KR" sz="36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, </a:t>
            </a:r>
            <a:r>
              <a:rPr lang="ko-KR" altLang="en-US" sz="36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물 수위센서 부분이 다른 분들께서 잘 구현을 해 주셔서 도움이 많이 되었으며</a:t>
            </a:r>
            <a:r>
              <a:rPr lang="en-US" altLang="ko-KR" sz="36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, </a:t>
            </a:r>
            <a:r>
              <a:rPr lang="ko-KR" altLang="en-US" sz="36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앞으로 코드 구현을 혼자 할 수 있게 더 </a:t>
            </a:r>
            <a:r>
              <a:rPr lang="ko-KR" altLang="en-US" sz="3600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노력해야겠다고</a:t>
            </a:r>
            <a:r>
              <a:rPr lang="ko-KR" altLang="en-US" sz="36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느꼈습니다</a:t>
            </a:r>
            <a:r>
              <a:rPr lang="en-US" altLang="ko-KR" sz="36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.</a:t>
            </a:r>
            <a:endParaRPr lang="en-US" sz="3600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="" xmlns:a16="http://schemas.microsoft.com/office/drawing/2014/main" id="{9EA06F6D-266A-0E1C-AE51-0E003DA20A0C}"/>
              </a:ext>
            </a:extLst>
          </p:cNvPr>
          <p:cNvSpPr txBox="1"/>
          <p:nvPr/>
        </p:nvSpPr>
        <p:spPr>
          <a:xfrm>
            <a:off x="1367118" y="2781300"/>
            <a:ext cx="1524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altLang="ko-KR" sz="32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&lt;</a:t>
            </a:r>
            <a:r>
              <a:rPr lang="ko-KR" altLang="en-US" sz="3200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환중</a:t>
            </a:r>
            <a:r>
              <a:rPr lang="en-US" altLang="ko-KR" sz="32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&gt;</a:t>
            </a:r>
            <a:endParaRPr lang="en-US" sz="3200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  <p:sp>
        <p:nvSpPr>
          <p:cNvPr id="8" name="TextBox 10">
            <a:extLst>
              <a:ext uri="{FF2B5EF4-FFF2-40B4-BE49-F238E27FC236}">
                <a16:creationId xmlns="" xmlns:a16="http://schemas.microsoft.com/office/drawing/2014/main" id="{A4F1EA81-DBA0-786F-E9F6-25AF8DD95303}"/>
              </a:ext>
            </a:extLst>
          </p:cNvPr>
          <p:cNvSpPr txBox="1"/>
          <p:nvPr/>
        </p:nvSpPr>
        <p:spPr>
          <a:xfrm>
            <a:off x="1367118" y="6868578"/>
            <a:ext cx="14401800" cy="11079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ko-KR" altLang="en-US" sz="36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▶ 부품 소개부터 사용했던 부품이라 다른 부품을 추가하거나 역할을 바꾸어 볼 걸 이라는 생각이 늦게 들어서 아쉬움이 남았습니다</a:t>
            </a:r>
            <a:r>
              <a:rPr lang="en-US" altLang="ko-KR" sz="36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.</a:t>
            </a:r>
            <a:endParaRPr lang="en-US" sz="3600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="" xmlns:a16="http://schemas.microsoft.com/office/drawing/2014/main" id="{67989D13-4528-09B5-57CC-AFA8B9261B00}"/>
              </a:ext>
            </a:extLst>
          </p:cNvPr>
          <p:cNvSpPr txBox="1"/>
          <p:nvPr/>
        </p:nvSpPr>
        <p:spPr>
          <a:xfrm>
            <a:off x="1367118" y="5766770"/>
            <a:ext cx="1524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altLang="ko-KR" sz="32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&lt;</a:t>
            </a:r>
            <a:r>
              <a:rPr lang="ko-KR" altLang="en-US" sz="32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두현</a:t>
            </a:r>
            <a:r>
              <a:rPr lang="en-US" altLang="ko-KR" sz="32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&gt;</a:t>
            </a:r>
            <a:endParaRPr lang="en-US" sz="3200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</p:spTree>
    <p:extLst>
      <p:ext uri="{BB962C8B-B14F-4D97-AF65-F5344CB8AC3E}">
        <p14:creationId xmlns:p14="http://schemas.microsoft.com/office/powerpoint/2010/main" val="22825885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1855170C-AA8D-03F8-2614-09C412B0DE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="" xmlns:a16="http://schemas.microsoft.com/office/drawing/2014/main" id="{99BA975F-A5E0-9BC9-AEDE-25334A9BEC05}"/>
              </a:ext>
            </a:extLst>
          </p:cNvPr>
          <p:cNvGrpSpPr/>
          <p:nvPr/>
        </p:nvGrpSpPr>
        <p:grpSpPr>
          <a:xfrm>
            <a:off x="809825" y="674833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="" xmlns:a16="http://schemas.microsoft.com/office/drawing/2014/main" id="{5C013026-09F5-EB6E-F635-DF496F01E031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4" name="TextBox 4">
              <a:extLst>
                <a:ext uri="{FF2B5EF4-FFF2-40B4-BE49-F238E27FC236}">
                  <a16:creationId xmlns="" xmlns:a16="http://schemas.microsoft.com/office/drawing/2014/main" id="{C62A3DD4-EE5F-7E3F-14E3-91534DB9707A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TextBox 10">
            <a:extLst>
              <a:ext uri="{FF2B5EF4-FFF2-40B4-BE49-F238E27FC236}">
                <a16:creationId xmlns="" xmlns:a16="http://schemas.microsoft.com/office/drawing/2014/main" id="{37BAAF97-72E6-1A8E-37E0-29681BDC674A}"/>
              </a:ext>
            </a:extLst>
          </p:cNvPr>
          <p:cNvSpPr txBox="1"/>
          <p:nvPr/>
        </p:nvSpPr>
        <p:spPr>
          <a:xfrm>
            <a:off x="1943099" y="4404835"/>
            <a:ext cx="14401800" cy="147732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ko-KR" altLang="en-US" sz="96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감사합니다</a:t>
            </a:r>
            <a:endParaRPr lang="en-US" sz="9600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</p:spTree>
    <p:extLst>
      <p:ext uri="{BB962C8B-B14F-4D97-AF65-F5344CB8AC3E}">
        <p14:creationId xmlns:p14="http://schemas.microsoft.com/office/powerpoint/2010/main" val="229995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494008"/>
            <a:ext cx="16668349" cy="9118159"/>
            <a:chOff x="0" y="-47625"/>
            <a:chExt cx="4390018" cy="240149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+mn-ea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4252643" y="1781171"/>
            <a:ext cx="978271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프로젝트</a:t>
            </a:r>
            <a:r>
              <a:rPr 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</a:t>
            </a:r>
            <a:r>
              <a:rPr lang="ko-KR" alt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주제 선정 과정</a:t>
            </a:r>
            <a:endParaRPr lang="en-US" sz="6399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14635358-047F-B972-E9AA-BA49C3F37D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3273473"/>
            <a:ext cx="5450536" cy="4829175"/>
          </a:xfrm>
          <a:prstGeom prst="rect">
            <a:avLst/>
          </a:prstGeom>
        </p:spPr>
      </p:pic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FC569849-7AA0-72BB-C440-69FE724ECD1A}"/>
              </a:ext>
            </a:extLst>
          </p:cNvPr>
          <p:cNvSpPr txBox="1"/>
          <p:nvPr/>
        </p:nvSpPr>
        <p:spPr>
          <a:xfrm>
            <a:off x="7391401" y="3948507"/>
            <a:ext cx="9559383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ko-KR" altLang="en-US" sz="36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▶</a:t>
            </a:r>
            <a:r>
              <a:rPr lang="ko-KR" altLang="en-US" sz="3600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툭툭이와</a:t>
            </a:r>
            <a:r>
              <a:rPr lang="ko-KR" altLang="en-US" sz="36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같은 삼륜 바이크 계획</a:t>
            </a:r>
            <a:endParaRPr lang="en-US" sz="3600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="" xmlns:a16="http://schemas.microsoft.com/office/drawing/2014/main" id="{1868BA43-143E-16E0-908F-47C77E3DE9FF}"/>
              </a:ext>
            </a:extLst>
          </p:cNvPr>
          <p:cNvSpPr txBox="1"/>
          <p:nvPr/>
        </p:nvSpPr>
        <p:spPr>
          <a:xfrm>
            <a:off x="7391401" y="5164232"/>
            <a:ext cx="9559383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ko-KR" altLang="en-US" sz="36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▶바퀴로 사용할 </a:t>
            </a:r>
            <a:r>
              <a:rPr lang="ko-KR" altLang="en-US" sz="3600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생각이였던</a:t>
            </a:r>
            <a:r>
              <a:rPr lang="ko-KR" altLang="en-US" sz="36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모터의 성능이 </a:t>
            </a:r>
            <a:r>
              <a:rPr lang="ko-KR" altLang="en-US" sz="3600" dirty="0">
                <a:solidFill>
                  <a:srgbClr val="C00000"/>
                </a:solidFill>
                <a:latin typeface="+mn-ea"/>
                <a:cs typeface="210 밀레니얼"/>
                <a:sym typeface="210 밀레니얼"/>
              </a:rPr>
              <a:t>부족</a:t>
            </a:r>
            <a:endParaRPr lang="en-US" sz="3600" dirty="0">
              <a:solidFill>
                <a:srgbClr val="C00000"/>
              </a:solidFill>
              <a:latin typeface="+mn-ea"/>
              <a:cs typeface="210 밀레니얼"/>
              <a:sym typeface="210 밀레니얼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="" xmlns:a16="http://schemas.microsoft.com/office/drawing/2014/main" id="{1E742255-0015-A2DE-0A3E-263CF7AC3A18}"/>
              </a:ext>
            </a:extLst>
          </p:cNvPr>
          <p:cNvSpPr txBox="1"/>
          <p:nvPr/>
        </p:nvSpPr>
        <p:spPr>
          <a:xfrm>
            <a:off x="7391400" y="6349179"/>
            <a:ext cx="9559383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ko-KR" altLang="en-US" sz="36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▶바이크 대신 자동차의 기능을 구현을 생각</a:t>
            </a:r>
            <a:endParaRPr lang="en-US" sz="3600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8E424143-C1D1-91C7-CE36-50A53BCCAE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="" xmlns:a16="http://schemas.microsoft.com/office/drawing/2014/main" id="{C599E90E-3DB5-BB10-E779-33D27144C774}"/>
              </a:ext>
            </a:extLst>
          </p:cNvPr>
          <p:cNvGrpSpPr/>
          <p:nvPr/>
        </p:nvGrpSpPr>
        <p:grpSpPr>
          <a:xfrm>
            <a:off x="809825" y="494008"/>
            <a:ext cx="16668349" cy="9118159"/>
            <a:chOff x="0" y="-47625"/>
            <a:chExt cx="4390018" cy="2401490"/>
          </a:xfrm>
        </p:grpSpPr>
        <p:sp>
          <p:nvSpPr>
            <p:cNvPr id="3" name="Freeform 3">
              <a:extLst>
                <a:ext uri="{FF2B5EF4-FFF2-40B4-BE49-F238E27FC236}">
                  <a16:creationId xmlns="" xmlns:a16="http://schemas.microsoft.com/office/drawing/2014/main" id="{E0F5028D-2148-C569-5EBE-68C25F3491C6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dirty="0">
                <a:latin typeface="+mn-ea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="" xmlns:a16="http://schemas.microsoft.com/office/drawing/2014/main" id="{5C0A7AFD-3218-1FB7-5286-92652EA50F93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="" xmlns:a16="http://schemas.microsoft.com/office/drawing/2014/main" id="{1BC90C4B-3167-0604-F03B-E6BDD0EBE002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8" name="TextBox 8">
            <a:extLst>
              <a:ext uri="{FF2B5EF4-FFF2-40B4-BE49-F238E27FC236}">
                <a16:creationId xmlns="" xmlns:a16="http://schemas.microsoft.com/office/drawing/2014/main" id="{3A352E87-20C2-ED1B-FC0A-7CD407E65C37}"/>
              </a:ext>
            </a:extLst>
          </p:cNvPr>
          <p:cNvSpPr txBox="1"/>
          <p:nvPr/>
        </p:nvSpPr>
        <p:spPr>
          <a:xfrm>
            <a:off x="4771488" y="1781171"/>
            <a:ext cx="8745022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프로젝트</a:t>
            </a:r>
            <a:r>
              <a:rPr 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</a:t>
            </a:r>
            <a:r>
              <a:rPr lang="ko-KR" alt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주제</a:t>
            </a:r>
            <a:endParaRPr lang="en-US" sz="6399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  <p:sp>
        <p:nvSpPr>
          <p:cNvPr id="14" name="TextBox 8">
            <a:extLst>
              <a:ext uri="{FF2B5EF4-FFF2-40B4-BE49-F238E27FC236}">
                <a16:creationId xmlns="" xmlns:a16="http://schemas.microsoft.com/office/drawing/2014/main" id="{7E4025CB-374B-13D1-BC97-9AEDB5F6AA84}"/>
              </a:ext>
            </a:extLst>
          </p:cNvPr>
          <p:cNvSpPr txBox="1"/>
          <p:nvPr/>
        </p:nvSpPr>
        <p:spPr>
          <a:xfrm>
            <a:off x="7890417" y="4055494"/>
            <a:ext cx="9559383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ko-KR" altLang="en-US" sz="36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▶자동차에서 사용되는 와이퍼 구현</a:t>
            </a:r>
            <a:endParaRPr lang="en-US" sz="3600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  <p:sp>
        <p:nvSpPr>
          <p:cNvPr id="15" name="TextBox 8">
            <a:extLst>
              <a:ext uri="{FF2B5EF4-FFF2-40B4-BE49-F238E27FC236}">
                <a16:creationId xmlns="" xmlns:a16="http://schemas.microsoft.com/office/drawing/2014/main" id="{202516E3-9B73-DFB2-5E99-37D0D36AB7EF}"/>
              </a:ext>
            </a:extLst>
          </p:cNvPr>
          <p:cNvSpPr txBox="1"/>
          <p:nvPr/>
        </p:nvSpPr>
        <p:spPr>
          <a:xfrm>
            <a:off x="7885934" y="5182002"/>
            <a:ext cx="9559383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ko-KR" altLang="en-US" sz="36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▶조이스틱을 활용해 와이퍼 수동 모드 구현</a:t>
            </a:r>
            <a:endParaRPr lang="en-US" sz="3600" dirty="0">
              <a:solidFill>
                <a:srgbClr val="C00000"/>
              </a:solidFill>
              <a:latin typeface="+mn-ea"/>
              <a:cs typeface="210 밀레니얼"/>
              <a:sym typeface="210 밀레니얼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="" xmlns:a16="http://schemas.microsoft.com/office/drawing/2014/main" id="{BBE7782F-251F-08F1-65F8-C9CD2B03E7CE}"/>
              </a:ext>
            </a:extLst>
          </p:cNvPr>
          <p:cNvSpPr txBox="1"/>
          <p:nvPr/>
        </p:nvSpPr>
        <p:spPr>
          <a:xfrm>
            <a:off x="7885935" y="6272979"/>
            <a:ext cx="9559383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8959"/>
              </a:lnSpc>
            </a:pPr>
            <a:r>
              <a:rPr lang="ko-KR" altLang="en-US" sz="36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▶물 수위센서를 활용해 </a:t>
            </a:r>
            <a:r>
              <a:rPr lang="en-US" altLang="ko-KR" sz="36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AUTO </a:t>
            </a:r>
            <a:r>
              <a:rPr lang="ko-KR" altLang="en-US" sz="36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모드 구현</a:t>
            </a:r>
            <a:endParaRPr lang="en-US" sz="3600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B296520D-D6F2-9649-85B2-54296FE49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3924300"/>
            <a:ext cx="6268190" cy="352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241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sp>
        <p:nvSpPr>
          <p:cNvPr id="6" name="AutoShape 6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A4749F0-A50C-108A-9B00-8561838C88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943100"/>
            <a:ext cx="13222990" cy="7253243"/>
          </a:xfrm>
          <a:prstGeom prst="rect">
            <a:avLst/>
          </a:prstGeom>
        </p:spPr>
      </p:pic>
      <p:sp>
        <p:nvSpPr>
          <p:cNvPr id="19" name="TextBox 19"/>
          <p:cNvSpPr txBox="1"/>
          <p:nvPr/>
        </p:nvSpPr>
        <p:spPr>
          <a:xfrm>
            <a:off x="0" y="1668699"/>
            <a:ext cx="5602845" cy="11541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구성도</a:t>
            </a:r>
            <a:endParaRPr lang="en-US" sz="6399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F1EBF5-A2C8-7260-5BF3-87FA82D53D13}"/>
              </a:ext>
            </a:extLst>
          </p:cNvPr>
          <p:cNvSpPr txBox="1"/>
          <p:nvPr/>
        </p:nvSpPr>
        <p:spPr>
          <a:xfrm>
            <a:off x="4988955" y="3224613"/>
            <a:ext cx="43074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n-ea"/>
              </a:rPr>
              <a:t>사용할 와이퍼 모드 입력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C629BF9-CC4D-5C10-2129-9819E88117CE}"/>
              </a:ext>
            </a:extLst>
          </p:cNvPr>
          <p:cNvSpPr txBox="1"/>
          <p:nvPr/>
        </p:nvSpPr>
        <p:spPr>
          <a:xfrm>
            <a:off x="1066800" y="5308111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AUTO </a:t>
            </a:r>
            <a:r>
              <a:rPr lang="ko-KR" altLang="en-US" sz="2800" dirty="0">
                <a:latin typeface="+mn-ea"/>
              </a:rPr>
              <a:t>모드 입력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13F8F5B-14D1-1B2C-35E2-8D74F4BB2368}"/>
              </a:ext>
            </a:extLst>
          </p:cNvPr>
          <p:cNvSpPr txBox="1"/>
          <p:nvPr/>
        </p:nvSpPr>
        <p:spPr>
          <a:xfrm>
            <a:off x="4742450" y="7820680"/>
            <a:ext cx="411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n-ea"/>
              </a:rPr>
              <a:t>센서의 </a:t>
            </a:r>
            <a:r>
              <a:rPr lang="en-US" altLang="ko-KR" sz="2800" dirty="0">
                <a:latin typeface="+mn-ea"/>
              </a:rPr>
              <a:t>ADC </a:t>
            </a:r>
            <a:r>
              <a:rPr lang="ko-KR" altLang="en-US" sz="2800" dirty="0">
                <a:latin typeface="+mn-ea"/>
              </a:rPr>
              <a:t>값 입력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86955624-FFF4-536D-66B4-14325E9F30D5}"/>
              </a:ext>
            </a:extLst>
          </p:cNvPr>
          <p:cNvSpPr txBox="1"/>
          <p:nvPr/>
        </p:nvSpPr>
        <p:spPr>
          <a:xfrm>
            <a:off x="12761354" y="7820680"/>
            <a:ext cx="4383645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n-ea"/>
              </a:rPr>
              <a:t>사용되고 있는 모드 출력</a:t>
            </a:r>
            <a:endParaRPr lang="en-US" altLang="ko-KR" sz="2800" dirty="0">
              <a:latin typeface="+mn-ea"/>
            </a:endParaRPr>
          </a:p>
          <a:p>
            <a:r>
              <a:rPr lang="ko-KR" altLang="en-US" sz="2800" dirty="0">
                <a:latin typeface="+mn-ea"/>
              </a:rPr>
              <a:t>물 수위 단계 출력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F0D0111E-9404-2864-3101-C5833350E47D}"/>
              </a:ext>
            </a:extLst>
          </p:cNvPr>
          <p:cNvSpPr txBox="1"/>
          <p:nvPr/>
        </p:nvSpPr>
        <p:spPr>
          <a:xfrm>
            <a:off x="11818582" y="5046501"/>
            <a:ext cx="5326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latin typeface="+mn-ea"/>
              </a:rPr>
              <a:t>모드에 따른 와이퍼 움직임 출력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D77BF8FF-EDB9-C1F2-1330-8A822D6188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="" xmlns:a16="http://schemas.microsoft.com/office/drawing/2014/main" id="{E7DB7357-C216-F3BF-1A04-31DCD4C4E908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="" xmlns:a16="http://schemas.microsoft.com/office/drawing/2014/main" id="{E53188BB-2488-67C0-5546-0478BD7C016F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="" xmlns:a16="http://schemas.microsoft.com/office/drawing/2014/main" id="{5C37B324-51E3-9D39-DA3D-B46D3BBE32E2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="" xmlns:a16="http://schemas.microsoft.com/office/drawing/2014/main" id="{DF74706A-A9C2-9A13-B22C-6A8A371DDB0C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="" xmlns:a16="http://schemas.microsoft.com/office/drawing/2014/main" id="{EAADDA9A-B276-2444-6617-B10E4D47C383}"/>
              </a:ext>
            </a:extLst>
          </p:cNvPr>
          <p:cNvSpPr txBox="1"/>
          <p:nvPr/>
        </p:nvSpPr>
        <p:spPr>
          <a:xfrm>
            <a:off x="990721" y="1668699"/>
            <a:ext cx="373367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시연 영상</a:t>
            </a:r>
            <a:endParaRPr lang="en-US" sz="6399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494C78A-55D3-B5D1-6DE7-3A957C811C75}"/>
              </a:ext>
            </a:extLst>
          </p:cNvPr>
          <p:cNvSpPr txBox="1"/>
          <p:nvPr/>
        </p:nvSpPr>
        <p:spPr>
          <a:xfrm>
            <a:off x="1066800" y="3314700"/>
            <a:ext cx="3124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조이스틱</a:t>
            </a:r>
            <a:r>
              <a:rPr lang="en-US" altLang="ko-KR" sz="3200" dirty="0">
                <a:latin typeface="+mn-ea"/>
              </a:rPr>
              <a:t>(</a:t>
            </a:r>
            <a:r>
              <a:rPr lang="ko-KR" altLang="en-US" sz="3200" dirty="0">
                <a:latin typeface="+mn-ea"/>
              </a:rPr>
              <a:t>수동</a:t>
            </a:r>
            <a:r>
              <a:rPr lang="en-US" altLang="ko-KR" sz="3200" dirty="0">
                <a:latin typeface="+mn-ea"/>
              </a:rPr>
              <a:t>) </a:t>
            </a:r>
            <a:r>
              <a:rPr lang="ko-KR" altLang="en-US" sz="3200" dirty="0">
                <a:latin typeface="+mn-ea"/>
              </a:rPr>
              <a:t>모드</a:t>
            </a:r>
          </a:p>
        </p:txBody>
      </p:sp>
      <p:pic>
        <p:nvPicPr>
          <p:cNvPr id="10" name="그림 9" descr="원, 텍스트, 스크린샷, 라우드스피커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B574DD29-8930-28EE-78F4-1382997377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794"/>
          <a:stretch>
            <a:fillRect/>
          </a:stretch>
        </p:blipFill>
        <p:spPr>
          <a:xfrm>
            <a:off x="1637311" y="4517433"/>
            <a:ext cx="1678377" cy="2094756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="" xmlns:a16="http://schemas.microsoft.com/office/drawing/2014/main" id="{4F4B0005-684D-A6B3-010C-0823F04D88A5}"/>
              </a:ext>
            </a:extLst>
          </p:cNvPr>
          <p:cNvCxnSpPr>
            <a:cxnSpLocks/>
          </p:cNvCxnSpPr>
          <p:nvPr/>
        </p:nvCxnSpPr>
        <p:spPr>
          <a:xfrm>
            <a:off x="1676400" y="7048500"/>
            <a:ext cx="6096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4952BAD-E50F-223E-7B00-96E92796E6C9}"/>
              </a:ext>
            </a:extLst>
          </p:cNvPr>
          <p:cNvSpPr txBox="1"/>
          <p:nvPr/>
        </p:nvSpPr>
        <p:spPr>
          <a:xfrm>
            <a:off x="2606488" y="6786890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Low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="" xmlns:a16="http://schemas.microsoft.com/office/drawing/2014/main" id="{B4D6F6B5-A8A0-1A58-3EF5-CA2AE532229B}"/>
              </a:ext>
            </a:extLst>
          </p:cNvPr>
          <p:cNvCxnSpPr>
            <a:cxnSpLocks/>
          </p:cNvCxnSpPr>
          <p:nvPr/>
        </p:nvCxnSpPr>
        <p:spPr>
          <a:xfrm flipH="1">
            <a:off x="1600200" y="7581900"/>
            <a:ext cx="609600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0EE8D30F-10BB-02DE-518E-A9121CEA5E0A}"/>
              </a:ext>
            </a:extLst>
          </p:cNvPr>
          <p:cNvSpPr txBox="1"/>
          <p:nvPr/>
        </p:nvSpPr>
        <p:spPr>
          <a:xfrm>
            <a:off x="2606488" y="7340083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Mid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="" xmlns:a16="http://schemas.microsoft.com/office/drawing/2014/main" id="{48CD807E-547C-285D-7A23-616A5A9CF69A}"/>
              </a:ext>
            </a:extLst>
          </p:cNvPr>
          <p:cNvCxnSpPr>
            <a:cxnSpLocks/>
          </p:cNvCxnSpPr>
          <p:nvPr/>
        </p:nvCxnSpPr>
        <p:spPr>
          <a:xfrm>
            <a:off x="1913966" y="7950153"/>
            <a:ext cx="0" cy="457899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E7C7B04-AC08-9BAB-5A7D-28000E4CF8A8}"/>
              </a:ext>
            </a:extLst>
          </p:cNvPr>
          <p:cNvSpPr txBox="1"/>
          <p:nvPr/>
        </p:nvSpPr>
        <p:spPr>
          <a:xfrm>
            <a:off x="2606488" y="7884832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High</a:t>
            </a:r>
            <a:endParaRPr lang="ko-KR" altLang="en-US" sz="2800" dirty="0">
              <a:latin typeface="+mn-ea"/>
            </a:endParaRP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="" xmlns:a16="http://schemas.microsoft.com/office/drawing/2014/main" id="{DD7674E0-EFEF-54C4-F3D9-21E1068BC51D}"/>
              </a:ext>
            </a:extLst>
          </p:cNvPr>
          <p:cNvCxnSpPr>
            <a:cxnSpLocks/>
          </p:cNvCxnSpPr>
          <p:nvPr/>
        </p:nvCxnSpPr>
        <p:spPr>
          <a:xfrm flipV="1">
            <a:off x="1913966" y="8563384"/>
            <a:ext cx="0" cy="469248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A7190CE6-08A3-4B3D-85C7-F3FD15FA6F2E}"/>
              </a:ext>
            </a:extLst>
          </p:cNvPr>
          <p:cNvSpPr txBox="1"/>
          <p:nvPr/>
        </p:nvSpPr>
        <p:spPr>
          <a:xfrm>
            <a:off x="2606488" y="8509412"/>
            <a:ext cx="1257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n-ea"/>
              </a:rPr>
              <a:t>Auto</a:t>
            </a:r>
            <a:endParaRPr lang="ko-KR" altLang="en-US" sz="2800" dirty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2603257"/>
            <a:ext cx="11366013" cy="6429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33658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60F6BD7E-A1DF-B622-6220-A8DC35F881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="" xmlns:a16="http://schemas.microsoft.com/office/drawing/2014/main" id="{A8BC5A59-EA1B-ACEE-5E13-6BF12D5690AF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="" xmlns:a16="http://schemas.microsoft.com/office/drawing/2014/main" id="{224F8585-EEBA-0C56-161E-B803EC6EE13B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="" xmlns:a16="http://schemas.microsoft.com/office/drawing/2014/main" id="{CB7ADB17-B114-321C-CABC-E3195F55708B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sp>
        <p:nvSpPr>
          <p:cNvPr id="5" name="AutoShape 5">
            <a:extLst>
              <a:ext uri="{FF2B5EF4-FFF2-40B4-BE49-F238E27FC236}">
                <a16:creationId xmlns="" xmlns:a16="http://schemas.microsoft.com/office/drawing/2014/main" id="{F2E7B4C4-E6F9-1CF7-9993-89154704A80B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="" xmlns:a16="http://schemas.microsoft.com/office/drawing/2014/main" id="{91263F90-B641-23E2-E762-0EA2CBE65FD8}"/>
              </a:ext>
            </a:extLst>
          </p:cNvPr>
          <p:cNvSpPr txBox="1"/>
          <p:nvPr/>
        </p:nvSpPr>
        <p:spPr>
          <a:xfrm>
            <a:off x="990721" y="1668699"/>
            <a:ext cx="358127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시연 영상</a:t>
            </a:r>
            <a:endParaRPr lang="en-US" sz="6399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D6BAD79-8F3B-E8E8-6E7E-434B8A7EA7B0}"/>
              </a:ext>
            </a:extLst>
          </p:cNvPr>
          <p:cNvSpPr txBox="1"/>
          <p:nvPr/>
        </p:nvSpPr>
        <p:spPr>
          <a:xfrm>
            <a:off x="1066800" y="3314700"/>
            <a:ext cx="35052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>
                <a:latin typeface="+mn-ea"/>
              </a:rPr>
              <a:t>물 수위센서</a:t>
            </a:r>
            <a:r>
              <a:rPr lang="en-US" altLang="ko-KR" sz="3200" dirty="0">
                <a:latin typeface="+mn-ea"/>
              </a:rPr>
              <a:t>(</a:t>
            </a:r>
            <a:r>
              <a:rPr lang="ko-KR" altLang="en-US" sz="3200" dirty="0">
                <a:latin typeface="+mn-ea"/>
              </a:rPr>
              <a:t>자동</a:t>
            </a:r>
            <a:r>
              <a:rPr lang="en-US" altLang="ko-KR" sz="3200" dirty="0">
                <a:latin typeface="+mn-ea"/>
              </a:rPr>
              <a:t>) </a:t>
            </a:r>
            <a:r>
              <a:rPr lang="ko-KR" altLang="en-US" sz="3200" dirty="0">
                <a:latin typeface="+mn-ea"/>
              </a:rPr>
              <a:t>모드</a:t>
            </a:r>
          </a:p>
        </p:txBody>
      </p:sp>
      <p:grpSp>
        <p:nvGrpSpPr>
          <p:cNvPr id="26" name="그룹 25">
            <a:extLst>
              <a:ext uri="{FF2B5EF4-FFF2-40B4-BE49-F238E27FC236}">
                <a16:creationId xmlns="" xmlns:a16="http://schemas.microsoft.com/office/drawing/2014/main" id="{EC651ACA-1D73-3856-2A3F-CDE03F73555C}"/>
              </a:ext>
            </a:extLst>
          </p:cNvPr>
          <p:cNvGrpSpPr/>
          <p:nvPr/>
        </p:nvGrpSpPr>
        <p:grpSpPr>
          <a:xfrm>
            <a:off x="1066800" y="4886027"/>
            <a:ext cx="2057400" cy="795617"/>
            <a:chOff x="1066800" y="4745691"/>
            <a:chExt cx="2057400" cy="795617"/>
          </a:xfrm>
        </p:grpSpPr>
        <p:sp>
          <p:nvSpPr>
            <p:cNvPr id="7" name="TextBox 6">
              <a:extLst>
                <a:ext uri="{FF2B5EF4-FFF2-40B4-BE49-F238E27FC236}">
                  <a16:creationId xmlns="" xmlns:a16="http://schemas.microsoft.com/office/drawing/2014/main" id="{2A7705EA-510C-076A-4430-E8C149A2B74B}"/>
                </a:ext>
              </a:extLst>
            </p:cNvPr>
            <p:cNvSpPr txBox="1"/>
            <p:nvPr/>
          </p:nvSpPr>
          <p:spPr>
            <a:xfrm>
              <a:off x="1066800" y="4883757"/>
              <a:ext cx="2057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+mn-ea"/>
                </a:rPr>
                <a:t>Low</a:t>
              </a:r>
              <a:r>
                <a:rPr lang="en-US" altLang="ko-KR" dirty="0">
                  <a:latin typeface="+mn-ea"/>
                </a:rPr>
                <a:t> </a:t>
              </a:r>
              <a:endParaRPr lang="ko-KR" altLang="en-US" dirty="0">
                <a:latin typeface="+mn-ea"/>
              </a:endParaRPr>
            </a:p>
          </p:txBody>
        </p:sp>
        <p:pic>
          <p:nvPicPr>
            <p:cNvPr id="17" name="그림 16" descr="만화 영화, 아동 미술이(가) 표시된 사진&#10;&#10;AI 생성 콘텐츠는 정확하지 않을 수 있습니다.">
              <a:extLst>
                <a:ext uri="{FF2B5EF4-FFF2-40B4-BE49-F238E27FC236}">
                  <a16:creationId xmlns="" xmlns:a16="http://schemas.microsoft.com/office/drawing/2014/main" id="{FAF71692-78DC-ACAB-EC2C-C3A22121B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500" y="4745691"/>
              <a:ext cx="795617" cy="795617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8B01C753-F326-FB72-21F6-39CF6C1108AD}"/>
              </a:ext>
            </a:extLst>
          </p:cNvPr>
          <p:cNvGrpSpPr/>
          <p:nvPr/>
        </p:nvGrpSpPr>
        <p:grpSpPr>
          <a:xfrm>
            <a:off x="1066800" y="6094093"/>
            <a:ext cx="2455208" cy="795617"/>
            <a:chOff x="1066800" y="6004114"/>
            <a:chExt cx="2455208" cy="795617"/>
          </a:xfrm>
        </p:grpSpPr>
        <p:sp>
          <p:nvSpPr>
            <p:cNvPr id="10" name="TextBox 9">
              <a:extLst>
                <a:ext uri="{FF2B5EF4-FFF2-40B4-BE49-F238E27FC236}">
                  <a16:creationId xmlns="" xmlns:a16="http://schemas.microsoft.com/office/drawing/2014/main" id="{1F8270F4-31E2-09B0-BDD1-E3138EDCEDF5}"/>
                </a:ext>
              </a:extLst>
            </p:cNvPr>
            <p:cNvSpPr txBox="1"/>
            <p:nvPr/>
          </p:nvSpPr>
          <p:spPr>
            <a:xfrm>
              <a:off x="1066800" y="6140313"/>
              <a:ext cx="2057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+mn-ea"/>
                </a:rPr>
                <a:t>Mid</a:t>
              </a:r>
              <a:r>
                <a:rPr lang="en-US" altLang="ko-KR" dirty="0">
                  <a:latin typeface="+mn-ea"/>
                </a:rPr>
                <a:t> </a:t>
              </a:r>
              <a:endParaRPr lang="ko-KR" altLang="en-US" dirty="0">
                <a:latin typeface="+mn-ea"/>
              </a:endParaRPr>
            </a:p>
          </p:txBody>
        </p:sp>
        <p:pic>
          <p:nvPicPr>
            <p:cNvPr id="18" name="그림 17" descr="만화 영화, 아동 미술이(가) 표시된 사진&#10;&#10;AI 생성 콘텐츠는 정확하지 않을 수 있습니다.">
              <a:extLst>
                <a:ext uri="{FF2B5EF4-FFF2-40B4-BE49-F238E27FC236}">
                  <a16:creationId xmlns="" xmlns:a16="http://schemas.microsoft.com/office/drawing/2014/main" id="{A5D549E8-F0DA-8D01-1736-A3BADB332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499" y="6004114"/>
              <a:ext cx="795617" cy="795617"/>
            </a:xfrm>
            <a:prstGeom prst="rect">
              <a:avLst/>
            </a:prstGeom>
          </p:spPr>
        </p:pic>
        <p:pic>
          <p:nvPicPr>
            <p:cNvPr id="20" name="그림 19" descr="만화 영화, 아동 미술이(가) 표시된 사진&#10;&#10;AI 생성 콘텐츠는 정확하지 않을 수 있습니다.">
              <a:extLst>
                <a:ext uri="{FF2B5EF4-FFF2-40B4-BE49-F238E27FC236}">
                  <a16:creationId xmlns="" xmlns:a16="http://schemas.microsoft.com/office/drawing/2014/main" id="{067FCA10-D2E4-E815-C789-2687FD9CF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391" y="6004114"/>
              <a:ext cx="795617" cy="795617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263E1768-F261-17BD-2B02-A9CCEB893CAD}"/>
              </a:ext>
            </a:extLst>
          </p:cNvPr>
          <p:cNvGrpSpPr/>
          <p:nvPr/>
        </p:nvGrpSpPr>
        <p:grpSpPr>
          <a:xfrm>
            <a:off x="1066800" y="7243483"/>
            <a:ext cx="3109991" cy="795617"/>
            <a:chOff x="1066800" y="7296155"/>
            <a:chExt cx="3109991" cy="795617"/>
          </a:xfrm>
        </p:grpSpPr>
        <p:sp>
          <p:nvSpPr>
            <p:cNvPr id="11" name="TextBox 10">
              <a:extLst>
                <a:ext uri="{FF2B5EF4-FFF2-40B4-BE49-F238E27FC236}">
                  <a16:creationId xmlns="" xmlns:a16="http://schemas.microsoft.com/office/drawing/2014/main" id="{F6D522E3-A452-DA8A-D3C1-7273B97EFB7F}"/>
                </a:ext>
              </a:extLst>
            </p:cNvPr>
            <p:cNvSpPr txBox="1"/>
            <p:nvPr/>
          </p:nvSpPr>
          <p:spPr>
            <a:xfrm>
              <a:off x="1066800" y="7396869"/>
              <a:ext cx="20574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dirty="0">
                  <a:latin typeface="+mn-ea"/>
                </a:rPr>
                <a:t>High</a:t>
              </a:r>
              <a:r>
                <a:rPr lang="en-US" altLang="ko-KR" dirty="0">
                  <a:latin typeface="+mn-ea"/>
                </a:rPr>
                <a:t> </a:t>
              </a:r>
              <a:endParaRPr lang="ko-KR" altLang="en-US" dirty="0">
                <a:latin typeface="+mn-ea"/>
              </a:endParaRPr>
            </a:p>
          </p:txBody>
        </p:sp>
        <p:pic>
          <p:nvPicPr>
            <p:cNvPr id="21" name="그림 20" descr="만화 영화, 아동 미술이(가) 표시된 사진&#10;&#10;AI 생성 콘텐츠는 정확하지 않을 수 있습니다.">
              <a:extLst>
                <a:ext uri="{FF2B5EF4-FFF2-40B4-BE49-F238E27FC236}">
                  <a16:creationId xmlns="" xmlns:a16="http://schemas.microsoft.com/office/drawing/2014/main" id="{DB6C2639-E0AD-FC93-6360-6BAF66557C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95499" y="7296155"/>
              <a:ext cx="795617" cy="795617"/>
            </a:xfrm>
            <a:prstGeom prst="rect">
              <a:avLst/>
            </a:prstGeom>
          </p:spPr>
        </p:pic>
        <p:pic>
          <p:nvPicPr>
            <p:cNvPr id="22" name="그림 21" descr="만화 영화, 아동 미술이(가) 표시된 사진&#10;&#10;AI 생성 콘텐츠는 정확하지 않을 수 있습니다.">
              <a:extLst>
                <a:ext uri="{FF2B5EF4-FFF2-40B4-BE49-F238E27FC236}">
                  <a16:creationId xmlns="" xmlns:a16="http://schemas.microsoft.com/office/drawing/2014/main" id="{EADC1117-35AB-E770-ED25-1D9EDDC70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6391" y="7296155"/>
              <a:ext cx="795617" cy="795617"/>
            </a:xfrm>
            <a:prstGeom prst="rect">
              <a:avLst/>
            </a:prstGeom>
          </p:spPr>
        </p:pic>
        <p:pic>
          <p:nvPicPr>
            <p:cNvPr id="23" name="그림 22" descr="만화 영화, 아동 미술이(가) 표시된 사진&#10;&#10;AI 생성 콘텐츠는 정확하지 않을 수 있습니다.">
              <a:extLst>
                <a:ext uri="{FF2B5EF4-FFF2-40B4-BE49-F238E27FC236}">
                  <a16:creationId xmlns="" xmlns:a16="http://schemas.microsoft.com/office/drawing/2014/main" id="{E634AD3A-26DC-9FB7-BA66-C23745D5D0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1174" y="7296155"/>
              <a:ext cx="795617" cy="795617"/>
            </a:xfrm>
            <a:prstGeom prst="rect">
              <a:avLst/>
            </a:prstGeom>
          </p:spPr>
        </p:pic>
      </p:grp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9" y="2375389"/>
            <a:ext cx="11421861" cy="634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57092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="" xmlns:a16="http://schemas.microsoft.com/office/drawing/2014/main" id="{30AD1181-6F13-F814-6C6B-F5907EF3FE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="" xmlns:a16="http://schemas.microsoft.com/office/drawing/2014/main" id="{2493948B-FF01-1DF1-064E-EDE02E51D19A}"/>
              </a:ext>
            </a:extLst>
          </p:cNvPr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>
              <a:extLst>
                <a:ext uri="{FF2B5EF4-FFF2-40B4-BE49-F238E27FC236}">
                  <a16:creationId xmlns="" xmlns:a16="http://schemas.microsoft.com/office/drawing/2014/main" id="{3C799D1E-C1F6-71D7-44F0-E6FA4F918298}"/>
                </a:ext>
              </a:extLst>
            </p:cNvPr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>
                <a:latin typeface="+mn-ea"/>
              </a:endParaRPr>
            </a:p>
          </p:txBody>
        </p:sp>
        <p:sp>
          <p:nvSpPr>
            <p:cNvPr id="4" name="TextBox 4">
              <a:extLst>
                <a:ext uri="{FF2B5EF4-FFF2-40B4-BE49-F238E27FC236}">
                  <a16:creationId xmlns="" xmlns:a16="http://schemas.microsoft.com/office/drawing/2014/main" id="{350BBCED-0BF4-0177-871C-0665E8C399B4}"/>
                </a:ext>
              </a:extLst>
            </p:cNvPr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>
                <a:latin typeface="+mn-ea"/>
              </a:endParaRPr>
            </a:p>
          </p:txBody>
        </p:sp>
      </p:grpSp>
      <p:sp>
        <p:nvSpPr>
          <p:cNvPr id="6" name="AutoShape 6">
            <a:extLst>
              <a:ext uri="{FF2B5EF4-FFF2-40B4-BE49-F238E27FC236}">
                <a16:creationId xmlns="" xmlns:a16="http://schemas.microsoft.com/office/drawing/2014/main" id="{C700B89C-686E-2491-20DB-5329FA6151C2}"/>
              </a:ext>
            </a:extLst>
          </p:cNvPr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pic>
        <p:nvPicPr>
          <p:cNvPr id="7" name="그림 6" descr="텍스트, 도표, 평면도, 지도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DAA80F66-9C07-ECF1-644C-50DFAB947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5" t="12758" r="73947" b="26315"/>
          <a:stretch>
            <a:fillRect/>
          </a:stretch>
        </p:blipFill>
        <p:spPr>
          <a:xfrm>
            <a:off x="1066800" y="2525855"/>
            <a:ext cx="4857580" cy="6961044"/>
          </a:xfrm>
          <a:prstGeom prst="rect">
            <a:avLst/>
          </a:prstGeom>
        </p:spPr>
      </p:pic>
      <p:sp>
        <p:nvSpPr>
          <p:cNvPr id="19" name="TextBox 19">
            <a:extLst>
              <a:ext uri="{FF2B5EF4-FFF2-40B4-BE49-F238E27FC236}">
                <a16:creationId xmlns="" xmlns:a16="http://schemas.microsoft.com/office/drawing/2014/main" id="{4AABA0D9-087F-F41E-F458-A6592D9FA647}"/>
              </a:ext>
            </a:extLst>
          </p:cNvPr>
          <p:cNvSpPr txBox="1"/>
          <p:nvPr/>
        </p:nvSpPr>
        <p:spPr>
          <a:xfrm>
            <a:off x="1066800" y="1600343"/>
            <a:ext cx="3048000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순서도</a:t>
            </a:r>
            <a:endParaRPr lang="en-US" sz="6399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  <p:pic>
        <p:nvPicPr>
          <p:cNvPr id="8" name="그림 7" descr="텍스트, 도표, 평면도, 지도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C648B58C-9679-231E-D08A-CA3C83D223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27" t="9274" r="41324" b="4053"/>
          <a:stretch>
            <a:fillRect/>
          </a:stretch>
        </p:blipFill>
        <p:spPr>
          <a:xfrm>
            <a:off x="6139533" y="1715375"/>
            <a:ext cx="4160914" cy="7848997"/>
          </a:xfrm>
          <a:prstGeom prst="rect">
            <a:avLst/>
          </a:prstGeom>
        </p:spPr>
      </p:pic>
      <p:pic>
        <p:nvPicPr>
          <p:cNvPr id="10" name="그림 9" descr="텍스트, 도표, 평면도, 지도이(가) 표시된 사진&#10;&#10;AI 생성 콘텐츠는 정확하지 않을 수 있습니다.">
            <a:extLst>
              <a:ext uri="{FF2B5EF4-FFF2-40B4-BE49-F238E27FC236}">
                <a16:creationId xmlns="" xmlns:a16="http://schemas.microsoft.com/office/drawing/2014/main" id="{02921A06-7CC7-8E52-4C1F-95A85560B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89" t="13329" r="5466" b="1445"/>
          <a:stretch>
            <a:fillRect/>
          </a:stretch>
        </p:blipFill>
        <p:spPr>
          <a:xfrm>
            <a:off x="10515600" y="1781171"/>
            <a:ext cx="5527878" cy="777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97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09825" y="674834"/>
            <a:ext cx="16668349" cy="8937333"/>
            <a:chOff x="0" y="0"/>
            <a:chExt cx="4390018" cy="235386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390018" cy="2353865"/>
            </a:xfrm>
            <a:custGeom>
              <a:avLst/>
              <a:gdLst/>
              <a:ahLst/>
              <a:cxnLst/>
              <a:rect l="l" t="t" r="r" b="b"/>
              <a:pathLst>
                <a:path w="4390018" h="2353865">
                  <a:moveTo>
                    <a:pt x="0" y="0"/>
                  </a:moveTo>
                  <a:lnTo>
                    <a:pt x="4390018" y="0"/>
                  </a:lnTo>
                  <a:lnTo>
                    <a:pt x="4390018" y="2353865"/>
                  </a:lnTo>
                  <a:lnTo>
                    <a:pt x="0" y="2353865"/>
                  </a:lnTo>
                  <a:close/>
                </a:path>
              </a:pathLst>
            </a:custGeom>
            <a:solidFill>
              <a:srgbClr val="FFFFFF"/>
            </a:solidFill>
            <a:ln w="19050" cap="sq">
              <a:solidFill>
                <a:srgbClr val="3087BB"/>
              </a:solidFill>
              <a:prstDash val="solid"/>
              <a:miter/>
            </a:ln>
          </p:spPr>
          <p:txBody>
            <a:bodyPr/>
            <a:lstStyle/>
            <a:p>
              <a:endParaRPr lang="ko-KR" altLang="en-US" b="1">
                <a:latin typeface="+mn-ea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4390018" cy="240149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 b="1">
                <a:latin typeface="+mn-ea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809825" y="1600344"/>
            <a:ext cx="16668349" cy="0"/>
          </a:xfrm>
          <a:prstGeom prst="line">
            <a:avLst/>
          </a:prstGeom>
          <a:ln w="19050" cap="flat">
            <a:solidFill>
              <a:srgbClr val="3087BB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ko-KR" altLang="en-US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="" xmlns:a16="http://schemas.microsoft.com/office/drawing/2014/main" id="{28244360-7D03-42CF-C142-DCF690F669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2315980"/>
            <a:ext cx="7772400" cy="701852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990600" y="1733694"/>
            <a:ext cx="54716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CubeMX </a:t>
            </a:r>
            <a:r>
              <a:rPr lang="ko-KR" altLang="en-US" sz="6399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설정</a:t>
            </a:r>
            <a:endParaRPr lang="en-US" sz="6399" dirty="0">
              <a:solidFill>
                <a:srgbClr val="1D2A3A"/>
              </a:solidFill>
              <a:latin typeface="+mn-ea"/>
              <a:cs typeface="210 밀레니얼"/>
              <a:sym typeface="210 밀레니얼"/>
            </a:endParaRPr>
          </a:p>
        </p:txBody>
      </p:sp>
      <p:sp>
        <p:nvSpPr>
          <p:cNvPr id="11" name="TextBox 9">
            <a:extLst>
              <a:ext uri="{FF2B5EF4-FFF2-40B4-BE49-F238E27FC236}">
                <a16:creationId xmlns="" xmlns:a16="http://schemas.microsoft.com/office/drawing/2014/main" id="{4760BF24-0544-B8B3-EEA5-C659D49B85D2}"/>
              </a:ext>
            </a:extLst>
          </p:cNvPr>
          <p:cNvSpPr txBox="1"/>
          <p:nvPr/>
        </p:nvSpPr>
        <p:spPr>
          <a:xfrm>
            <a:off x="8748483" y="2525855"/>
            <a:ext cx="54716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40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PA0</a:t>
            </a:r>
            <a:r>
              <a:rPr lang="ko-KR" altLang="en-US" sz="40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→ </a:t>
            </a:r>
            <a:r>
              <a:rPr lang="en-US" altLang="ko-KR" sz="4000" dirty="0">
                <a:solidFill>
                  <a:srgbClr val="7030A0"/>
                </a:solidFill>
                <a:latin typeface="+mn-ea"/>
                <a:cs typeface="210 밀레니얼"/>
                <a:sym typeface="210 밀레니얼"/>
              </a:rPr>
              <a:t>ADC_IN0</a:t>
            </a:r>
            <a:endParaRPr lang="en-US" sz="4000" dirty="0">
              <a:solidFill>
                <a:srgbClr val="7030A0"/>
              </a:solidFill>
              <a:latin typeface="+mn-ea"/>
              <a:cs typeface="210 밀레니얼"/>
              <a:sym typeface="210 밀레니얼"/>
            </a:endParaRPr>
          </a:p>
        </p:txBody>
      </p:sp>
      <p:sp>
        <p:nvSpPr>
          <p:cNvPr id="12" name="TextBox 9">
            <a:extLst>
              <a:ext uri="{FF2B5EF4-FFF2-40B4-BE49-F238E27FC236}">
                <a16:creationId xmlns="" xmlns:a16="http://schemas.microsoft.com/office/drawing/2014/main" id="{3BD53CA9-55C5-C25D-7A3D-0649A4EA89E7}"/>
              </a:ext>
            </a:extLst>
          </p:cNvPr>
          <p:cNvSpPr txBox="1"/>
          <p:nvPr/>
        </p:nvSpPr>
        <p:spPr>
          <a:xfrm>
            <a:off x="8748482" y="3545365"/>
            <a:ext cx="54716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40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PA1</a:t>
            </a:r>
            <a:r>
              <a:rPr lang="ko-KR" altLang="en-US" sz="40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→ </a:t>
            </a:r>
            <a:r>
              <a:rPr lang="en-US" altLang="ko-KR" sz="4000" dirty="0">
                <a:solidFill>
                  <a:srgbClr val="7030A0"/>
                </a:solidFill>
                <a:latin typeface="+mn-ea"/>
                <a:cs typeface="210 밀레니얼"/>
                <a:sym typeface="210 밀레니얼"/>
              </a:rPr>
              <a:t>ADC_IN1</a:t>
            </a:r>
            <a:endParaRPr lang="en-US" sz="4000" dirty="0">
              <a:solidFill>
                <a:srgbClr val="7030A0"/>
              </a:solidFill>
              <a:latin typeface="+mn-ea"/>
              <a:cs typeface="210 밀레니얼"/>
              <a:sym typeface="210 밀레니얼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="" xmlns:a16="http://schemas.microsoft.com/office/drawing/2014/main" id="{86DA8207-43DC-FDE6-0CD9-9D4365A72517}"/>
              </a:ext>
            </a:extLst>
          </p:cNvPr>
          <p:cNvSpPr txBox="1"/>
          <p:nvPr/>
        </p:nvSpPr>
        <p:spPr>
          <a:xfrm>
            <a:off x="8734627" y="4560916"/>
            <a:ext cx="54716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40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PB0</a:t>
            </a:r>
            <a:r>
              <a:rPr lang="ko-KR" altLang="en-US" sz="40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→ </a:t>
            </a:r>
            <a:r>
              <a:rPr lang="en-US" altLang="ko-KR" sz="4000" dirty="0">
                <a:solidFill>
                  <a:srgbClr val="7030A0"/>
                </a:solidFill>
                <a:latin typeface="+mn-ea"/>
                <a:cs typeface="210 밀레니얼"/>
                <a:sym typeface="210 밀레니얼"/>
              </a:rPr>
              <a:t>GPIO_EXTI0</a:t>
            </a:r>
            <a:endParaRPr lang="en-US" sz="4000" dirty="0">
              <a:solidFill>
                <a:srgbClr val="7030A0"/>
              </a:solidFill>
              <a:latin typeface="+mn-ea"/>
              <a:cs typeface="210 밀레니얼"/>
              <a:sym typeface="210 밀레니얼"/>
            </a:endParaRPr>
          </a:p>
        </p:txBody>
      </p:sp>
      <p:sp>
        <p:nvSpPr>
          <p:cNvPr id="16" name="TextBox 9">
            <a:extLst>
              <a:ext uri="{FF2B5EF4-FFF2-40B4-BE49-F238E27FC236}">
                <a16:creationId xmlns="" xmlns:a16="http://schemas.microsoft.com/office/drawing/2014/main" id="{8930F0DC-09FC-74DF-249A-7F06919259B1}"/>
              </a:ext>
            </a:extLst>
          </p:cNvPr>
          <p:cNvSpPr txBox="1"/>
          <p:nvPr/>
        </p:nvSpPr>
        <p:spPr>
          <a:xfrm>
            <a:off x="8734627" y="5670839"/>
            <a:ext cx="54716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40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PC0 </a:t>
            </a:r>
            <a:r>
              <a:rPr lang="ko-KR" altLang="en-US" sz="40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→ </a:t>
            </a:r>
            <a:r>
              <a:rPr lang="en-US" altLang="ko-KR" sz="4000" dirty="0">
                <a:solidFill>
                  <a:srgbClr val="7030A0"/>
                </a:solidFill>
                <a:latin typeface="+mn-ea"/>
                <a:cs typeface="210 밀레니얼"/>
                <a:sym typeface="210 밀레니얼"/>
              </a:rPr>
              <a:t>ADC_IN10</a:t>
            </a:r>
            <a:r>
              <a:rPr lang="en-US" sz="4000" dirty="0">
                <a:solidFill>
                  <a:srgbClr val="7030A0"/>
                </a:solidFill>
                <a:latin typeface="+mn-ea"/>
                <a:cs typeface="210 밀레니얼"/>
                <a:sym typeface="210 밀레니얼"/>
              </a:rPr>
              <a:t> </a:t>
            </a:r>
          </a:p>
        </p:txBody>
      </p:sp>
      <p:sp>
        <p:nvSpPr>
          <p:cNvPr id="17" name="TextBox 9">
            <a:extLst>
              <a:ext uri="{FF2B5EF4-FFF2-40B4-BE49-F238E27FC236}">
                <a16:creationId xmlns="" xmlns:a16="http://schemas.microsoft.com/office/drawing/2014/main" id="{87A8C78D-0071-E51E-F4C0-EABCDA3B0BE6}"/>
              </a:ext>
            </a:extLst>
          </p:cNvPr>
          <p:cNvSpPr txBox="1"/>
          <p:nvPr/>
        </p:nvSpPr>
        <p:spPr>
          <a:xfrm>
            <a:off x="8734627" y="6780762"/>
            <a:ext cx="54716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altLang="ko-KR" sz="40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PA8</a:t>
            </a:r>
            <a:r>
              <a:rPr lang="ko-KR" altLang="en-US" sz="40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→ </a:t>
            </a:r>
            <a:r>
              <a:rPr lang="en-US" altLang="ko-KR" sz="4000" dirty="0">
                <a:solidFill>
                  <a:srgbClr val="7030A0"/>
                </a:solidFill>
                <a:latin typeface="+mn-ea"/>
                <a:cs typeface="210 밀레니얼"/>
                <a:sym typeface="210 밀레니얼"/>
              </a:rPr>
              <a:t>TIM1_CH2</a:t>
            </a:r>
          </a:p>
        </p:txBody>
      </p:sp>
      <p:sp>
        <p:nvSpPr>
          <p:cNvPr id="20" name="TextBox 9">
            <a:extLst>
              <a:ext uri="{FF2B5EF4-FFF2-40B4-BE49-F238E27FC236}">
                <a16:creationId xmlns="" xmlns:a16="http://schemas.microsoft.com/office/drawing/2014/main" id="{B63D37E4-599A-F2A5-5EC6-946117361FA3}"/>
              </a:ext>
            </a:extLst>
          </p:cNvPr>
          <p:cNvSpPr txBox="1"/>
          <p:nvPr/>
        </p:nvSpPr>
        <p:spPr>
          <a:xfrm>
            <a:off x="8734626" y="7800272"/>
            <a:ext cx="547161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en-US" sz="40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PA9</a:t>
            </a:r>
            <a:r>
              <a:rPr lang="ko-KR" altLang="en-US" sz="40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 → </a:t>
            </a:r>
            <a:r>
              <a:rPr lang="en-US" altLang="ko-KR" sz="4000" dirty="0">
                <a:solidFill>
                  <a:srgbClr val="7030A0"/>
                </a:solidFill>
                <a:latin typeface="+mn-ea"/>
                <a:cs typeface="210 밀레니얼"/>
                <a:sym typeface="210 밀레니얼"/>
              </a:rPr>
              <a:t>TIM1_CH1</a:t>
            </a:r>
            <a:endParaRPr lang="en-US" sz="4000" dirty="0">
              <a:solidFill>
                <a:srgbClr val="7030A0"/>
              </a:solidFill>
              <a:latin typeface="+mn-ea"/>
              <a:cs typeface="210 밀레니얼"/>
              <a:sym typeface="210 밀레니얼"/>
            </a:endParaRPr>
          </a:p>
        </p:txBody>
      </p:sp>
      <p:sp>
        <p:nvSpPr>
          <p:cNvPr id="10" name="오른쪽 대괄호 9">
            <a:extLst>
              <a:ext uri="{FF2B5EF4-FFF2-40B4-BE49-F238E27FC236}">
                <a16:creationId xmlns="" xmlns:a16="http://schemas.microsoft.com/office/drawing/2014/main" id="{008ADA03-4087-5FEA-2351-E2D898CC504C}"/>
              </a:ext>
            </a:extLst>
          </p:cNvPr>
          <p:cNvSpPr/>
          <p:nvPr/>
        </p:nvSpPr>
        <p:spPr>
          <a:xfrm>
            <a:off x="14233956" y="3019922"/>
            <a:ext cx="533400" cy="2285998"/>
          </a:xfrm>
          <a:prstGeom prst="rightBracke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4" name="TextBox 9">
            <a:extLst>
              <a:ext uri="{FF2B5EF4-FFF2-40B4-BE49-F238E27FC236}">
                <a16:creationId xmlns="" xmlns:a16="http://schemas.microsoft.com/office/drawing/2014/main" id="{8329A9A8-201A-32C0-D358-8C36EAFBB353}"/>
              </a:ext>
            </a:extLst>
          </p:cNvPr>
          <p:cNvSpPr txBox="1"/>
          <p:nvPr/>
        </p:nvSpPr>
        <p:spPr>
          <a:xfrm>
            <a:off x="14802251" y="3541406"/>
            <a:ext cx="241894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4000" dirty="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조이스틱</a:t>
            </a:r>
            <a:endParaRPr lang="en-US" sz="4000" dirty="0">
              <a:solidFill>
                <a:srgbClr val="7030A0"/>
              </a:solidFill>
              <a:latin typeface="+mn-ea"/>
              <a:cs typeface="210 밀레니얼"/>
              <a:sym typeface="210 밀레니얼"/>
            </a:endParaRPr>
          </a:p>
        </p:txBody>
      </p:sp>
      <p:sp>
        <p:nvSpPr>
          <p:cNvPr id="18" name="오른쪽 대괄호 17">
            <a:extLst>
              <a:ext uri="{FF2B5EF4-FFF2-40B4-BE49-F238E27FC236}">
                <a16:creationId xmlns="" xmlns:a16="http://schemas.microsoft.com/office/drawing/2014/main" id="{F26C39D7-F3C3-B262-0BB7-205D5B1A2D24}"/>
              </a:ext>
            </a:extLst>
          </p:cNvPr>
          <p:cNvSpPr/>
          <p:nvPr/>
        </p:nvSpPr>
        <p:spPr>
          <a:xfrm>
            <a:off x="13916226" y="7275473"/>
            <a:ext cx="533400" cy="1297027"/>
          </a:xfrm>
          <a:prstGeom prst="rightBracket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+mn-ea"/>
            </a:endParaRPr>
          </a:p>
        </p:txBody>
      </p:sp>
      <p:sp>
        <p:nvSpPr>
          <p:cNvPr id="19" name="TextBox 9">
            <a:extLst>
              <a:ext uri="{FF2B5EF4-FFF2-40B4-BE49-F238E27FC236}">
                <a16:creationId xmlns="" xmlns:a16="http://schemas.microsoft.com/office/drawing/2014/main" id="{F9ED3BB9-F241-2E41-113B-2D46158F81FE}"/>
              </a:ext>
            </a:extLst>
          </p:cNvPr>
          <p:cNvSpPr txBox="1"/>
          <p:nvPr/>
        </p:nvSpPr>
        <p:spPr>
          <a:xfrm>
            <a:off x="14512231" y="7324135"/>
            <a:ext cx="2418949" cy="115416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4000" dirty="0" err="1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서보모터</a:t>
            </a:r>
            <a:endParaRPr lang="en-US" sz="4000" dirty="0">
              <a:solidFill>
                <a:srgbClr val="7030A0"/>
              </a:solidFill>
              <a:latin typeface="+mn-ea"/>
              <a:cs typeface="210 밀레니얼"/>
              <a:sym typeface="210 밀레니얼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="" xmlns:a16="http://schemas.microsoft.com/office/drawing/2014/main" id="{E2665309-E776-B905-2BBC-CAF639D48784}"/>
              </a:ext>
            </a:extLst>
          </p:cNvPr>
          <p:cNvCxnSpPr>
            <a:cxnSpLocks/>
          </p:cNvCxnSpPr>
          <p:nvPr/>
        </p:nvCxnSpPr>
        <p:spPr>
          <a:xfrm>
            <a:off x="13840026" y="6286500"/>
            <a:ext cx="6858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9">
            <a:extLst>
              <a:ext uri="{FF2B5EF4-FFF2-40B4-BE49-F238E27FC236}">
                <a16:creationId xmlns="" xmlns:a16="http://schemas.microsoft.com/office/drawing/2014/main" id="{215BE1F9-4C67-97FE-B785-08C739449AA8}"/>
              </a:ext>
            </a:extLst>
          </p:cNvPr>
          <p:cNvSpPr txBox="1"/>
          <p:nvPr/>
        </p:nvSpPr>
        <p:spPr>
          <a:xfrm>
            <a:off x="14512231" y="5616109"/>
            <a:ext cx="2708969" cy="23083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959"/>
              </a:lnSpc>
            </a:pPr>
            <a:r>
              <a:rPr lang="ko-KR" altLang="en-US" sz="4000">
                <a:solidFill>
                  <a:srgbClr val="1D2A3A"/>
                </a:solidFill>
                <a:latin typeface="+mn-ea"/>
                <a:cs typeface="210 밀레니얼"/>
                <a:sym typeface="210 밀레니얼"/>
              </a:rPr>
              <a:t>물 수위센서</a:t>
            </a:r>
            <a:endParaRPr lang="en-US" sz="4000" dirty="0">
              <a:solidFill>
                <a:srgbClr val="7030A0"/>
              </a:solidFill>
              <a:latin typeface="+mn-ea"/>
              <a:cs typeface="210 밀레니얼"/>
              <a:sym typeface="210 밀레니얼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858</TotalTime>
  <Words>430</Words>
  <Application>Microsoft Office PowerPoint</Application>
  <PresentationFormat>사용자 지정</PresentationFormat>
  <Paragraphs>108</Paragraphs>
  <Slides>21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30" baseType="lpstr">
      <vt:lpstr>굴림</vt:lpstr>
      <vt:lpstr>Arial</vt:lpstr>
      <vt:lpstr>210 디딤고딕</vt:lpstr>
      <vt:lpstr>맑은 고딕</vt:lpstr>
      <vt:lpstr>210 밀레니얼 Light</vt:lpstr>
      <vt:lpstr>210 밀레니얼</vt:lpstr>
      <vt:lpstr>210 디딤고딕 Light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마케팅 프로젝트</dc:title>
  <dc:creator>kcci stc</dc:creator>
  <cp:lastModifiedBy>User</cp:lastModifiedBy>
  <cp:revision>38</cp:revision>
  <dcterms:created xsi:type="dcterms:W3CDTF">2006-08-16T00:00:00Z</dcterms:created>
  <dcterms:modified xsi:type="dcterms:W3CDTF">2025-12-02T05:13:18Z</dcterms:modified>
  <dc:identifier>DAGXjNgMSCo</dc:identifier>
</cp:coreProperties>
</file>